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71" r:id="rId3"/>
    <p:sldId id="260" r:id="rId4"/>
    <p:sldId id="272" r:id="rId5"/>
    <p:sldId id="276" r:id="rId6"/>
    <p:sldId id="259" r:id="rId7"/>
    <p:sldId id="277" r:id="rId8"/>
    <p:sldId id="256" r:id="rId9"/>
    <p:sldId id="261" r:id="rId10"/>
    <p:sldId id="274" r:id="rId11"/>
    <p:sldId id="264" r:id="rId12"/>
    <p:sldId id="265" r:id="rId13"/>
    <p:sldId id="266" r:id="rId14"/>
    <p:sldId id="267" r:id="rId15"/>
    <p:sldId id="281" r:id="rId16"/>
    <p:sldId id="282" r:id="rId17"/>
    <p:sldId id="283" r:id="rId18"/>
    <p:sldId id="284" r:id="rId19"/>
    <p:sldId id="285" r:id="rId20"/>
    <p:sldId id="280" r:id="rId2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6" autoAdjust="0"/>
    <p:restoredTop sz="84901" autoAdjust="0"/>
  </p:normalViewPr>
  <p:slideViewPr>
    <p:cSldViewPr>
      <p:cViewPr>
        <p:scale>
          <a:sx n="75" d="100"/>
          <a:sy n="75" d="100"/>
        </p:scale>
        <p:origin x="-379" y="86"/>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7EA3272-7244-4A89-9542-DD7F675B7FBA}" type="datetimeFigureOut">
              <a:rPr lang="en-US"/>
              <a:pPr>
                <a:defRPr/>
              </a:pPr>
              <a:t>11/27/2013</a:t>
            </a:fld>
            <a:endParaRPr lang="en-US"/>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4A804AC-7AB2-4DFC-A864-025AA3FE3414}" type="slidenum">
              <a:rPr lang="en-US"/>
              <a:pPr>
                <a:defRPr/>
              </a:pPr>
              <a:t>‹N›</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F09FA93-1910-4860-A515-2B9030F21BDF}" type="datetimeFigureOut">
              <a:rPr lang="en-US"/>
              <a:pPr>
                <a:defRPr/>
              </a:pPr>
              <a:t>11/27/2013</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US"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8FDBABF-4E7B-4877-AA27-7FBA2A9CCBB4}" type="slidenum">
              <a:rPr lang="en-US"/>
              <a:pPr>
                <a:defRPr/>
              </a:pPr>
              <a:t>‹N›</a:t>
            </a:fld>
            <a:endParaRPr lang="en-US"/>
          </a:p>
        </p:txBody>
      </p:sp>
    </p:spTree>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digitalpreservation.gov/formats/sustain/sustain.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immagine diapositiva 1"/>
          <p:cNvSpPr>
            <a:spLocks noGrp="1" noRot="1" noChangeAspect="1"/>
          </p:cNvSpPr>
          <p:nvPr>
            <p:ph type="sldImg"/>
          </p:nvPr>
        </p:nvSpPr>
        <p:spPr bwMode="auto">
          <a:noFill/>
          <a:ln>
            <a:solidFill>
              <a:srgbClr val="000000"/>
            </a:solidFill>
            <a:miter lim="800000"/>
            <a:headEnd/>
            <a:tailEnd/>
          </a:ln>
        </p:spPr>
      </p:sp>
      <p:sp>
        <p:nvSpPr>
          <p:cNvPr id="1741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formats: these works are intended for study so there are different formats according to the use</a:t>
            </a:r>
          </a:p>
          <a:p>
            <a:pPr>
              <a:spcBef>
                <a:spcPct val="0"/>
              </a:spcBef>
            </a:pPr>
            <a:endParaRPr lang="en-US" smtClean="0"/>
          </a:p>
        </p:txBody>
      </p:sp>
      <p:sp>
        <p:nvSpPr>
          <p:cNvPr id="1741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FC3613-B700-4B5C-B8C4-99C927CDD6EB}" type="slidenum">
              <a:rPr lang="en-US">
                <a:cs typeface="Arial" charset="0"/>
              </a:rPr>
              <a:pPr fontAlgn="base">
                <a:spcBef>
                  <a:spcPct val="0"/>
                </a:spcBef>
                <a:spcAft>
                  <a:spcPct val="0"/>
                </a:spcAft>
              </a:pPr>
              <a:t>2</a:t>
            </a:fld>
            <a:endParaRPr lang="en-US">
              <a:cs typeface="Arial" charset="0"/>
            </a:endParaRPr>
          </a:p>
        </p:txBody>
      </p:sp>
      <p:sp>
        <p:nvSpPr>
          <p:cNvPr id="17412" name="Segnaposto intestazion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p:cNvSpPr>
            <a:spLocks noGrp="1" noRot="1" noChangeAspect="1"/>
          </p:cNvSpPr>
          <p:nvPr>
            <p:ph type="sldImg"/>
          </p:nvPr>
        </p:nvSpPr>
        <p:spPr bwMode="auto">
          <a:noFill/>
          <a:ln>
            <a:solidFill>
              <a:srgbClr val="000000"/>
            </a:solidFill>
            <a:miter lim="800000"/>
            <a:headEnd/>
            <a:tailEnd/>
          </a:ln>
        </p:spPr>
      </p:sp>
      <p:sp>
        <p:nvSpPr>
          <p:cNvPr id="3584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3584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63D49D-35E0-47F0-BC0E-E384A8D0CBE0}" type="slidenum">
              <a:rPr lang="en-US">
                <a:cs typeface="Arial" charset="0"/>
              </a:rPr>
              <a:pPr fontAlgn="base">
                <a:spcBef>
                  <a:spcPct val="0"/>
                </a:spcBef>
                <a:spcAft>
                  <a:spcPct val="0"/>
                </a:spcAft>
              </a:pPr>
              <a:t>11</a:t>
            </a:fld>
            <a:endParaRPr lang="en-US">
              <a:cs typeface="Arial" charset="0"/>
            </a:endParaRPr>
          </a:p>
        </p:txBody>
      </p:sp>
      <p:sp>
        <p:nvSpPr>
          <p:cNvPr id="35844" name="Segnaposto intestazion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p:cNvSpPr>
            <a:spLocks noGrp="1" noRot="1" noChangeAspect="1"/>
          </p:cNvSpPr>
          <p:nvPr>
            <p:ph type="sldImg"/>
          </p:nvPr>
        </p:nvSpPr>
        <p:spPr bwMode="auto">
          <a:noFill/>
          <a:ln>
            <a:solidFill>
              <a:srgbClr val="000000"/>
            </a:solidFill>
            <a:miter lim="800000"/>
            <a:headEnd/>
            <a:tailEnd/>
          </a:ln>
        </p:spPr>
      </p:sp>
      <p:sp>
        <p:nvSpPr>
          <p:cNvPr id="3789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smtClean="0"/>
              <a:t>what: a digital library, not a mass of files</a:t>
            </a:r>
          </a:p>
          <a:p>
            <a:pPr>
              <a:spcBef>
                <a:spcPct val="0"/>
              </a:spcBef>
            </a:pPr>
            <a:r>
              <a:rPr lang="en-US" sz="1800" smtClean="0"/>
              <a:t>critical editions: according to europeand and italian intellectual property laws, the very text of the ancient work is free of rights (in fact it   to the ancient  author)</a:t>
            </a:r>
          </a:p>
          <a:p>
            <a:pPr>
              <a:spcBef>
                <a:spcPct val="0"/>
              </a:spcBef>
            </a:pPr>
            <a:endParaRPr lang="en-US" sz="1800" smtClean="0"/>
          </a:p>
          <a:p>
            <a:pPr>
              <a:spcBef>
                <a:spcPct val="0"/>
              </a:spcBef>
            </a:pPr>
            <a:r>
              <a:rPr lang="en-US" sz="1800" smtClean="0"/>
              <a:t>where: at università del piemonte orientale</a:t>
            </a:r>
          </a:p>
          <a:p>
            <a:pPr>
              <a:spcBef>
                <a:spcPct val="0"/>
              </a:spcBef>
            </a:pPr>
            <a:r>
              <a:rPr lang="en-US" sz="1800" smtClean="0"/>
              <a:t>why: that of phi cdrom is an unfinished or limited initiative if one conceives the Latin literature as a whole </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3789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FCCDDF-5FFF-4B5C-A793-38B26ECFBFB3}" type="slidenum">
              <a:rPr lang="en-US">
                <a:cs typeface="Arial" charset="0"/>
              </a:rPr>
              <a:pPr fontAlgn="base">
                <a:spcBef>
                  <a:spcPct val="0"/>
                </a:spcBef>
                <a:spcAft>
                  <a:spcPct val="0"/>
                </a:spcAft>
              </a:pPr>
              <a:t>12</a:t>
            </a:fld>
            <a:endParaRPr lang="en-US">
              <a:cs typeface="Arial" charset="0"/>
            </a:endParaRPr>
          </a:p>
        </p:txBody>
      </p:sp>
      <p:sp>
        <p:nvSpPr>
          <p:cNvPr id="37892" name="Segnaposto intestazion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immagine diapositiva 1"/>
          <p:cNvSpPr>
            <a:spLocks noGrp="1" noRot="1" noChangeAspect="1"/>
          </p:cNvSpPr>
          <p:nvPr>
            <p:ph type="sldImg"/>
          </p:nvPr>
        </p:nvSpPr>
        <p:spPr bwMode="auto">
          <a:noFill/>
          <a:ln>
            <a:solidFill>
              <a:srgbClr val="000000"/>
            </a:solidFill>
            <a:miter lim="800000"/>
            <a:headEnd/>
            <a:tailEnd/>
          </a:ln>
        </p:spPr>
      </p:sp>
      <p:sp>
        <p:nvSpPr>
          <p:cNvPr id="3993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search field is void because of the way screenshot arte taken on Kindle Touch</a:t>
            </a:r>
          </a:p>
        </p:txBody>
      </p:sp>
      <p:sp>
        <p:nvSpPr>
          <p:cNvPr id="3993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88F58A-25A3-43A3-BD89-303CD66C1E15}" type="slidenum">
              <a:rPr lang="en-US">
                <a:cs typeface="Arial" charset="0"/>
              </a:rPr>
              <a:pPr fontAlgn="base">
                <a:spcBef>
                  <a:spcPct val="0"/>
                </a:spcBef>
                <a:spcAft>
                  <a:spcPct val="0"/>
                </a:spcAft>
              </a:pPr>
              <a:t>13</a:t>
            </a:fld>
            <a:endParaRPr lang="en-US">
              <a:cs typeface="Arial" charset="0"/>
            </a:endParaRPr>
          </a:p>
        </p:txBody>
      </p:sp>
      <p:sp>
        <p:nvSpPr>
          <p:cNvPr id="39940" name="Segnaposto intestazion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immagine diapositiva 1"/>
          <p:cNvSpPr>
            <a:spLocks noGrp="1" noRot="1" noChangeAspect="1"/>
          </p:cNvSpPr>
          <p:nvPr>
            <p:ph type="sldImg"/>
          </p:nvPr>
        </p:nvSpPr>
        <p:spPr bwMode="auto">
          <a:noFill/>
          <a:ln>
            <a:solidFill>
              <a:srgbClr val="000000"/>
            </a:solidFill>
            <a:miter lim="800000"/>
            <a:headEnd/>
            <a:tailEnd/>
          </a:ln>
        </p:spPr>
      </p:sp>
      <p:sp>
        <p:nvSpPr>
          <p:cNvPr id="4198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smtClean="0"/>
              <a:t>what: a digital library, not a mass of files</a:t>
            </a:r>
          </a:p>
          <a:p>
            <a:pPr>
              <a:spcBef>
                <a:spcPct val="0"/>
              </a:spcBef>
            </a:pPr>
            <a:r>
              <a:rPr lang="en-US" sz="1800" smtClean="0"/>
              <a:t>critical editions: according to europeand and italian intellectual property laws, the very text of the ancient work is free of rights (in fact it   to the ancient  author)</a:t>
            </a:r>
          </a:p>
          <a:p>
            <a:pPr>
              <a:spcBef>
                <a:spcPct val="0"/>
              </a:spcBef>
            </a:pPr>
            <a:endParaRPr lang="en-US" sz="1800" smtClean="0"/>
          </a:p>
          <a:p>
            <a:pPr>
              <a:spcBef>
                <a:spcPct val="0"/>
              </a:spcBef>
            </a:pPr>
            <a:r>
              <a:rPr lang="en-US" sz="1800" smtClean="0"/>
              <a:t>where: at università del piemonte orientale</a:t>
            </a:r>
          </a:p>
          <a:p>
            <a:pPr>
              <a:spcBef>
                <a:spcPct val="0"/>
              </a:spcBef>
            </a:pPr>
            <a:r>
              <a:rPr lang="en-US" sz="1800" smtClean="0"/>
              <a:t>why: that of phi cdrom is an unfinished or limited initiative if one conceives the Latin literature as a whole </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4198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07C964-996F-4C64-83C9-D14D4EB508EB}" type="slidenum">
              <a:rPr lang="en-US">
                <a:cs typeface="Arial" charset="0"/>
              </a:rPr>
              <a:pPr fontAlgn="base">
                <a:spcBef>
                  <a:spcPct val="0"/>
                </a:spcBef>
                <a:spcAft>
                  <a:spcPct val="0"/>
                </a:spcAft>
              </a:pPr>
              <a:t>14</a:t>
            </a:fld>
            <a:endParaRPr lang="en-US">
              <a:cs typeface="Arial" charset="0"/>
            </a:endParaRPr>
          </a:p>
        </p:txBody>
      </p:sp>
      <p:sp>
        <p:nvSpPr>
          <p:cNvPr id="41988" name="Segnaposto intestazion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egnaposto immagine diapositiva 1"/>
          <p:cNvSpPr>
            <a:spLocks noGrp="1" noRot="1" noChangeAspect="1"/>
          </p:cNvSpPr>
          <p:nvPr>
            <p:ph type="sldImg"/>
          </p:nvPr>
        </p:nvSpPr>
        <p:spPr bwMode="auto">
          <a:noFill/>
          <a:ln>
            <a:solidFill>
              <a:srgbClr val="000000"/>
            </a:solidFill>
            <a:miter lim="800000"/>
            <a:headEnd/>
            <a:tailEnd/>
          </a:ln>
        </p:spPr>
      </p:sp>
      <p:sp>
        <p:nvSpPr>
          <p:cNvPr id="4915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smtClean="0"/>
              <a:t>what: a digital library, not a mass of files</a:t>
            </a:r>
          </a:p>
          <a:p>
            <a:pPr>
              <a:spcBef>
                <a:spcPct val="0"/>
              </a:spcBef>
            </a:pPr>
            <a:r>
              <a:rPr lang="en-US" sz="1800" smtClean="0"/>
              <a:t>critical editions: according to europeand and italian intellectual property laws, the very text of the ancient work is free of rights (in fact it   to the ancient  author)</a:t>
            </a:r>
          </a:p>
          <a:p>
            <a:pPr>
              <a:spcBef>
                <a:spcPct val="0"/>
              </a:spcBef>
            </a:pPr>
            <a:endParaRPr lang="en-US" sz="1800" smtClean="0"/>
          </a:p>
          <a:p>
            <a:pPr>
              <a:spcBef>
                <a:spcPct val="0"/>
              </a:spcBef>
            </a:pPr>
            <a:r>
              <a:rPr lang="en-US" sz="1800" smtClean="0"/>
              <a:t>where: at università del piemonte orientale</a:t>
            </a:r>
          </a:p>
          <a:p>
            <a:pPr>
              <a:spcBef>
                <a:spcPct val="0"/>
              </a:spcBef>
            </a:pPr>
            <a:r>
              <a:rPr lang="en-US" sz="1800" smtClean="0"/>
              <a:t>why: that of phi cdrom is an unfinished or limited initiative if one conceives the Latin literature as a whole </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4915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BC59A8-02D3-42DD-B443-71FA68E4EB54}" type="slidenum">
              <a:rPr lang="en-US">
                <a:cs typeface="Arial" charset="0"/>
              </a:rPr>
              <a:pPr fontAlgn="base">
                <a:spcBef>
                  <a:spcPct val="0"/>
                </a:spcBef>
                <a:spcAft>
                  <a:spcPct val="0"/>
                </a:spcAft>
              </a:pPr>
              <a:t>20</a:t>
            </a:fld>
            <a:endParaRPr lang="en-US">
              <a:cs typeface="Arial" charset="0"/>
            </a:endParaRPr>
          </a:p>
        </p:txBody>
      </p:sp>
      <p:sp>
        <p:nvSpPr>
          <p:cNvPr id="49156" name="Segnaposto intestazion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smtClean="0"/>
              <a:t>what: a digital library, not a mass of files</a:t>
            </a:r>
          </a:p>
          <a:p>
            <a:pPr>
              <a:spcBef>
                <a:spcPct val="0"/>
              </a:spcBef>
            </a:pPr>
            <a:r>
              <a:rPr lang="en-US" sz="1400" smtClean="0"/>
              <a:t>where: at università del piemonte orientale</a:t>
            </a:r>
          </a:p>
          <a:p>
            <a:pPr>
              <a:spcBef>
                <a:spcPct val="0"/>
              </a:spcBef>
            </a:pPr>
            <a:r>
              <a:rPr lang="en-US" sz="1400" smtClean="0"/>
              <a:t>why: that od phi cdrom is an unfinished or limited initiative if one conceives the Latin literature as a whole </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749B4D-C8C3-4F56-B20E-88E0C3DCABA4}" type="slidenum">
              <a:rPr lang="en-US">
                <a:cs typeface="Arial" charset="0"/>
              </a:rPr>
              <a:pPr fontAlgn="base">
                <a:spcBef>
                  <a:spcPct val="0"/>
                </a:spcBef>
                <a:spcAft>
                  <a:spcPct val="0"/>
                </a:spcAft>
              </a:pPr>
              <a:t>3</a:t>
            </a:fld>
            <a:endParaRPr lang="en-US">
              <a:cs typeface="Arial" charset="0"/>
            </a:endParaRPr>
          </a:p>
        </p:txBody>
      </p:sp>
      <p:sp>
        <p:nvSpPr>
          <p:cNvPr id="19460" name="Segnaposto intestazion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immagine diapositiva 1"/>
          <p:cNvSpPr>
            <a:spLocks noGrp="1" noRot="1" noChangeAspect="1"/>
          </p:cNvSpPr>
          <p:nvPr>
            <p:ph type="sldImg"/>
          </p:nvPr>
        </p:nvSpPr>
        <p:spPr bwMode="auto">
          <a:noFill/>
          <a:ln>
            <a:solidFill>
              <a:srgbClr val="000000"/>
            </a:solidFill>
            <a:miter lim="800000"/>
            <a:headEnd/>
            <a:tailEnd/>
          </a:ln>
        </p:spPr>
      </p:sp>
      <p:sp>
        <p:nvSpPr>
          <p:cNvPr id="2150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TITOLO: </a:t>
            </a:r>
          </a:p>
          <a:p>
            <a:pPr>
              <a:spcBef>
                <a:spcPct val="0"/>
              </a:spcBef>
            </a:pPr>
            <a:r>
              <a:rPr lang="en-US" smtClean="0"/>
              <a:t>digilibLT: a digital library, </a:t>
            </a:r>
            <a:r>
              <a:rPr lang="en-US" i="1" smtClean="0"/>
              <a:t>not a mass of files</a:t>
            </a:r>
            <a:endParaRPr lang="en-US" b="1" i="1" smtClean="0"/>
          </a:p>
          <a:p>
            <a:pPr>
              <a:spcBef>
                <a:spcPct val="0"/>
              </a:spcBef>
            </a:pPr>
            <a:endParaRPr lang="en-US" b="1" i="1" smtClean="0"/>
          </a:p>
          <a:p>
            <a:pPr>
              <a:spcBef>
                <a:spcPct val="0"/>
              </a:spcBef>
            </a:pPr>
            <a:r>
              <a:rPr lang="en-US" b="1" smtClean="0"/>
              <a:t>internationally accepted principles</a:t>
            </a:r>
            <a:r>
              <a:rPr lang="en-US" smtClean="0"/>
              <a:t> </a:t>
            </a:r>
            <a:r>
              <a:rPr lang="en-US" b="1" smtClean="0"/>
              <a:t>for collection development: </a:t>
            </a:r>
          </a:p>
          <a:p>
            <a:pPr>
              <a:spcBef>
                <a:spcPct val="0"/>
              </a:spcBef>
            </a:pPr>
            <a:r>
              <a:rPr lang="en-US" sz="2800" smtClean="0"/>
              <a:t>acquisizione attraverso acquisto, scambio, prestito, donazioni, creazione di archivi, eccetera</a:t>
            </a:r>
          </a:p>
          <a:p>
            <a:pPr>
              <a:spcBef>
                <a:spcPct val="0"/>
              </a:spcBef>
            </a:pPr>
            <a:endParaRPr lang="en-US" sz="2800" smtClean="0"/>
          </a:p>
          <a:p>
            <a:pPr>
              <a:spcBef>
                <a:spcPct val="0"/>
              </a:spcBef>
            </a:pPr>
            <a:r>
              <a:rPr lang="en-US" sz="2800" b="1" smtClean="0"/>
              <a:t>sustainable</a:t>
            </a:r>
            <a:r>
              <a:rPr lang="en-US" sz="2800" smtClean="0"/>
              <a:t>: </a:t>
            </a:r>
            <a:r>
              <a:rPr lang="it-IT" sz="2800" smtClean="0">
                <a:hlinkClick r:id="rId3"/>
              </a:rPr>
              <a:t>http://www.digitalpreservation.gov/formats/sustain/sustain.shtml</a:t>
            </a:r>
            <a:r>
              <a:rPr lang="it-IT" sz="2800" smtClean="0"/>
              <a:t> </a:t>
            </a:r>
            <a:r>
              <a:rPr lang="en-US" sz="2800" b="1" smtClean="0"/>
              <a:t>(too long to describe here), ok for questions if any</a:t>
            </a:r>
          </a:p>
          <a:p>
            <a:pPr>
              <a:spcBef>
                <a:spcPct val="0"/>
              </a:spcBef>
            </a:pPr>
            <a:endParaRPr lang="it-IT" sz="2800" smtClean="0"/>
          </a:p>
          <a:p>
            <a:pPr>
              <a:spcBef>
                <a:spcPct val="0"/>
              </a:spcBef>
            </a:pPr>
            <a:r>
              <a:rPr lang="it-IT" sz="2800" smtClean="0"/>
              <a:t>sustainablility principles:</a:t>
            </a:r>
          </a:p>
          <a:p>
            <a:pPr lvl="1">
              <a:spcBef>
                <a:spcPct val="0"/>
              </a:spcBef>
            </a:pPr>
            <a:r>
              <a:rPr lang="it-IT" sz="2800" b="1" smtClean="0"/>
              <a:t>disclosure</a:t>
            </a:r>
            <a:r>
              <a:rPr lang="it-IT" sz="2800" smtClean="0"/>
              <a:t>: </a:t>
            </a:r>
            <a:r>
              <a:rPr lang="en-US" smtClean="0"/>
              <a:t>Preservation of content in a given digital format over the long term is not feasible without an understanding of how the information is represented (encoded) as bits and bytes in digital files. </a:t>
            </a:r>
          </a:p>
          <a:p>
            <a:pPr lvl="1">
              <a:spcBef>
                <a:spcPct val="0"/>
              </a:spcBef>
            </a:pPr>
            <a:r>
              <a:rPr lang="en-US" b="1" smtClean="0"/>
              <a:t>adoption</a:t>
            </a:r>
            <a:r>
              <a:rPr lang="en-US" smtClean="0"/>
              <a:t>: Adoption refers to the degree to which the format is already used by the primary creators, disseminators, or users of information resources. good for PDF too</a:t>
            </a:r>
          </a:p>
          <a:p>
            <a:pPr lvl="1">
              <a:spcBef>
                <a:spcPct val="0"/>
              </a:spcBef>
            </a:pPr>
            <a:r>
              <a:rPr lang="en-US" b="1" smtClean="0"/>
              <a:t>transparency: </a:t>
            </a:r>
            <a:r>
              <a:rPr lang="en-US" smtClean="0"/>
              <a:t>Transparency refers to the degree to which the digital representation is open to direct analysis with basic tools, including human readability using a text-only editor. </a:t>
            </a:r>
          </a:p>
          <a:p>
            <a:pPr lvl="1">
              <a:spcBef>
                <a:spcPct val="0"/>
              </a:spcBef>
            </a:pPr>
            <a:r>
              <a:rPr lang="en-US" b="1" smtClean="0"/>
              <a:t>Self-documentation </a:t>
            </a:r>
            <a:r>
              <a:rPr lang="en-US" smtClean="0"/>
              <a:t>Digital objects that are self-documenting are likely to be easier to sustain over the long term and less vulnerable to catastrophe than data objects that are stored separately from all the metadata needed to render the data as usable information or understand its context. [tei header]</a:t>
            </a:r>
          </a:p>
          <a:p>
            <a:pPr lvl="1">
              <a:spcBef>
                <a:spcPct val="0"/>
              </a:spcBef>
            </a:pPr>
            <a:r>
              <a:rPr lang="en-US" b="1" smtClean="0"/>
              <a:t>External dependencies </a:t>
            </a:r>
            <a:r>
              <a:rPr lang="en-US" smtClean="0"/>
              <a:t>External dependencies refers to the degree to which a particular format depends on particular hardware, operating system, or software for rendering or use and the predicted complexity of dealing with those dependencies in future technical environments. </a:t>
            </a:r>
          </a:p>
          <a:p>
            <a:pPr lvl="1">
              <a:spcBef>
                <a:spcPct val="0"/>
              </a:spcBef>
            </a:pPr>
            <a:endParaRPr lang="en-US" sz="2800" b="1" smtClean="0"/>
          </a:p>
        </p:txBody>
      </p:sp>
      <p:sp>
        <p:nvSpPr>
          <p:cNvPr id="2150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46E689-809A-4FD0-960E-167120742BCB}" type="slidenum">
              <a:rPr lang="en-US">
                <a:cs typeface="Arial" charset="0"/>
              </a:rPr>
              <a:pPr fontAlgn="base">
                <a:spcBef>
                  <a:spcPct val="0"/>
                </a:spcBef>
                <a:spcAft>
                  <a:spcPct val="0"/>
                </a:spcAft>
              </a:pPr>
              <a:t>4</a:t>
            </a:fld>
            <a:endParaRPr lang="en-US">
              <a:cs typeface="Arial" charset="0"/>
            </a:endParaRPr>
          </a:p>
        </p:txBody>
      </p:sp>
      <p:sp>
        <p:nvSpPr>
          <p:cNvPr id="21508" name="Segnaposto intestazion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p:cNvSpPr>
            <a:spLocks noGrp="1" noRot="1" noChangeAspect="1"/>
          </p:cNvSpPr>
          <p:nvPr>
            <p:ph type="sldImg"/>
          </p:nvPr>
        </p:nvSpPr>
        <p:spPr bwMode="auto">
          <a:noFill/>
          <a:ln>
            <a:solidFill>
              <a:srgbClr val="000000"/>
            </a:solidFill>
            <a:miter lim="800000"/>
            <a:headEnd/>
            <a:tailEnd/>
          </a:ln>
        </p:spPr>
      </p:sp>
      <p:sp>
        <p:nvSpPr>
          <p:cNvPr id="2355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a digital library, not a mass of files; the very text of a critical edition belongs to the ancient author, so it is free of IPR</a:t>
            </a:r>
          </a:p>
          <a:p>
            <a:pPr>
              <a:spcBef>
                <a:spcPct val="0"/>
              </a:spcBef>
            </a:pPr>
            <a:r>
              <a:rPr lang="en-US" smtClean="0"/>
              <a:t>where: it is online at università del piemonte orientale, funded by Regione Piemonte after a blind peer evaluation</a:t>
            </a:r>
          </a:p>
          <a:p>
            <a:pPr>
              <a:spcBef>
                <a:spcPct val="0"/>
              </a:spcBef>
            </a:pPr>
            <a:r>
              <a:rPr lang="en-US" smtClean="0"/>
              <a:t>why: that od phi cdrom is an unfinished or limited initiative if one conceives the Latin literature as a whole </a:t>
            </a:r>
          </a:p>
          <a:p>
            <a:pPr>
              <a:spcBef>
                <a:spcPct val="0"/>
              </a:spcBef>
            </a:pPr>
            <a:endParaRPr lang="en-US" smtClean="0"/>
          </a:p>
        </p:txBody>
      </p:sp>
      <p:sp>
        <p:nvSpPr>
          <p:cNvPr id="2355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5474E2-1C99-490E-8619-BD891AEF8F8A}" type="slidenum">
              <a:rPr lang="en-US">
                <a:cs typeface="Arial" charset="0"/>
              </a:rPr>
              <a:pPr fontAlgn="base">
                <a:spcBef>
                  <a:spcPct val="0"/>
                </a:spcBef>
                <a:spcAft>
                  <a:spcPct val="0"/>
                </a:spcAft>
              </a:pPr>
              <a:t>5</a:t>
            </a:fld>
            <a:endParaRPr lang="en-US">
              <a:cs typeface="Arial" charset="0"/>
            </a:endParaRPr>
          </a:p>
        </p:txBody>
      </p:sp>
      <p:sp>
        <p:nvSpPr>
          <p:cNvPr id="23556" name="Segnaposto intestazion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immagine diapositiva 1"/>
          <p:cNvSpPr>
            <a:spLocks noGrp="1" noRot="1" noChangeAspect="1"/>
          </p:cNvSpPr>
          <p:nvPr>
            <p:ph type="sldImg"/>
          </p:nvPr>
        </p:nvSpPr>
        <p:spPr bwMode="auto">
          <a:noFill/>
          <a:ln>
            <a:solidFill>
              <a:srgbClr val="000000"/>
            </a:solidFill>
            <a:miter lim="800000"/>
            <a:headEnd/>
            <a:tailEnd/>
          </a:ln>
        </p:spPr>
      </p:sp>
      <p:sp>
        <p:nvSpPr>
          <p:cNvPr id="2560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2560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1B3CB0-7793-4112-8C1C-0BCED8891981}" type="slidenum">
              <a:rPr lang="en-US">
                <a:cs typeface="Arial" charset="0"/>
              </a:rPr>
              <a:pPr fontAlgn="base">
                <a:spcBef>
                  <a:spcPct val="0"/>
                </a:spcBef>
                <a:spcAft>
                  <a:spcPct val="0"/>
                </a:spcAft>
              </a:pPr>
              <a:t>6</a:t>
            </a:fld>
            <a:endParaRPr lang="en-US">
              <a:cs typeface="Arial" charset="0"/>
            </a:endParaRPr>
          </a:p>
        </p:txBody>
      </p:sp>
      <p:sp>
        <p:nvSpPr>
          <p:cNvPr id="25604" name="Segnaposto intestazion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bwMode="auto">
          <a:noFill/>
          <a:ln>
            <a:solidFill>
              <a:srgbClr val="000000"/>
            </a:solidFill>
            <a:miter lim="800000"/>
            <a:headEnd/>
            <a:tailEnd/>
          </a:ln>
        </p:spPr>
      </p:sp>
      <p:sp>
        <p:nvSpPr>
          <p:cNvPr id="2765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2765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263946-8274-49F8-857C-F583850EF67E}" type="slidenum">
              <a:rPr lang="en-US">
                <a:cs typeface="Arial" charset="0"/>
              </a:rPr>
              <a:pPr fontAlgn="base">
                <a:spcBef>
                  <a:spcPct val="0"/>
                </a:spcBef>
                <a:spcAft>
                  <a:spcPct val="0"/>
                </a:spcAft>
              </a:pPr>
              <a:t>7</a:t>
            </a:fld>
            <a:endParaRPr lang="en-US">
              <a:cs typeface="Arial" charset="0"/>
            </a:endParaRPr>
          </a:p>
        </p:txBody>
      </p:sp>
      <p:sp>
        <p:nvSpPr>
          <p:cNvPr id="27652" name="Segnaposto intestazion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p:cNvSpPr>
          <p:nvPr>
            <p:ph type="sldImg"/>
          </p:nvPr>
        </p:nvSpPr>
        <p:spPr bwMode="auto">
          <a:noFill/>
          <a:ln>
            <a:solidFill>
              <a:srgbClr val="000000"/>
            </a:solidFill>
            <a:miter lim="800000"/>
            <a:headEnd/>
            <a:tailEnd/>
          </a:ln>
        </p:spPr>
      </p:sp>
      <p:sp>
        <p:nvSpPr>
          <p:cNvPr id="2969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individual empowerment</a:t>
            </a:r>
          </a:p>
        </p:txBody>
      </p:sp>
      <p:sp>
        <p:nvSpPr>
          <p:cNvPr id="2969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B4576E-FD51-4DAC-8E65-DF121BB0B77B}" type="slidenum">
              <a:rPr lang="en-US">
                <a:cs typeface="Arial" charset="0"/>
              </a:rPr>
              <a:pPr fontAlgn="base">
                <a:spcBef>
                  <a:spcPct val="0"/>
                </a:spcBef>
                <a:spcAft>
                  <a:spcPct val="0"/>
                </a:spcAft>
              </a:pPr>
              <a:t>8</a:t>
            </a:fld>
            <a:endParaRPr lang="en-US">
              <a:cs typeface="Arial" charset="0"/>
            </a:endParaRPr>
          </a:p>
        </p:txBody>
      </p:sp>
      <p:sp>
        <p:nvSpPr>
          <p:cNvPr id="29700" name="Segnaposto intestazion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egnaposto immagine diapositiva 1"/>
          <p:cNvSpPr>
            <a:spLocks noGrp="1" noRot="1" noChangeAspect="1"/>
          </p:cNvSpPr>
          <p:nvPr>
            <p:ph type="sldImg"/>
          </p:nvPr>
        </p:nvSpPr>
        <p:spPr bwMode="auto">
          <a:noFill/>
          <a:ln>
            <a:solidFill>
              <a:srgbClr val="000000"/>
            </a:solidFill>
            <a:miter lim="800000"/>
            <a:headEnd/>
            <a:tailEnd/>
          </a:ln>
        </p:spPr>
      </p:sp>
      <p:sp>
        <p:nvSpPr>
          <p:cNvPr id="3174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XML-TEI   cosa dire per spiegare in breve?</a:t>
            </a:r>
          </a:p>
          <a:p>
            <a:pPr>
              <a:spcBef>
                <a:spcPct val="0"/>
              </a:spcBef>
            </a:pPr>
            <a:endParaRPr lang="en-US" smtClean="0"/>
          </a:p>
        </p:txBody>
      </p:sp>
      <p:sp>
        <p:nvSpPr>
          <p:cNvPr id="3174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29793B-FC06-43A3-BF34-7F8BBDE79B12}" type="slidenum">
              <a:rPr lang="en-US">
                <a:cs typeface="Arial" charset="0"/>
              </a:rPr>
              <a:pPr fontAlgn="base">
                <a:spcBef>
                  <a:spcPct val="0"/>
                </a:spcBef>
                <a:spcAft>
                  <a:spcPct val="0"/>
                </a:spcAft>
              </a:pPr>
              <a:t>9</a:t>
            </a:fld>
            <a:endParaRPr lang="en-US">
              <a:cs typeface="Arial" charset="0"/>
            </a:endParaRPr>
          </a:p>
        </p:txBody>
      </p:sp>
      <p:sp>
        <p:nvSpPr>
          <p:cNvPr id="31748" name="Segnaposto intestazion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immagine diapositiva 1"/>
          <p:cNvSpPr>
            <a:spLocks noGrp="1" noRot="1" noChangeAspect="1"/>
          </p:cNvSpPr>
          <p:nvPr>
            <p:ph type="sldImg"/>
          </p:nvPr>
        </p:nvSpPr>
        <p:spPr bwMode="auto">
          <a:noFill/>
          <a:ln>
            <a:solidFill>
              <a:srgbClr val="000000"/>
            </a:solidFill>
            <a:miter lim="800000"/>
            <a:headEnd/>
            <a:tailEnd/>
          </a:ln>
        </p:spPr>
      </p:sp>
      <p:sp>
        <p:nvSpPr>
          <p:cNvPr id="3379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smtClean="0"/>
              <a:t>what: a digital library, not a mass of files</a:t>
            </a:r>
          </a:p>
          <a:p>
            <a:pPr>
              <a:spcBef>
                <a:spcPct val="0"/>
              </a:spcBef>
            </a:pPr>
            <a:r>
              <a:rPr lang="en-US" sz="1800" smtClean="0"/>
              <a:t>critical editions: according to europe and and italian intellectual property laws, the very text of the ancient work is free of rights (in fact it   to the ancient  author)</a:t>
            </a:r>
          </a:p>
          <a:p>
            <a:pPr>
              <a:spcBef>
                <a:spcPct val="0"/>
              </a:spcBef>
            </a:pPr>
            <a:endParaRPr lang="en-US" sz="1800" smtClean="0"/>
          </a:p>
          <a:p>
            <a:pPr>
              <a:spcBef>
                <a:spcPct val="0"/>
              </a:spcBef>
            </a:pPr>
            <a:r>
              <a:rPr lang="en-US" sz="1800" smtClean="0"/>
              <a:t>where: at università del piemonte orientale</a:t>
            </a:r>
          </a:p>
          <a:p>
            <a:pPr>
              <a:spcBef>
                <a:spcPct val="0"/>
              </a:spcBef>
            </a:pPr>
            <a:r>
              <a:rPr lang="en-US" sz="1800" smtClean="0"/>
              <a:t>why: that of phi cdrom is an unfinished or limited initiative if one conceives the Latin literature as a whole </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3379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DD62B1-9D6E-44AD-920E-7E035A73FC2B}" type="slidenum">
              <a:rPr lang="en-US">
                <a:cs typeface="Arial" charset="0"/>
              </a:rPr>
              <a:pPr fontAlgn="base">
                <a:spcBef>
                  <a:spcPct val="0"/>
                </a:spcBef>
                <a:spcAft>
                  <a:spcPct val="0"/>
                </a:spcAft>
              </a:pPr>
              <a:t>10</a:t>
            </a:fld>
            <a:endParaRPr lang="en-US">
              <a:cs typeface="Arial" charset="0"/>
            </a:endParaRPr>
          </a:p>
        </p:txBody>
      </p:sp>
      <p:sp>
        <p:nvSpPr>
          <p:cNvPr id="33796" name="Segnaposto intestazione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lvl1pPr>
              <a:defRPr/>
            </a:lvl1pPr>
          </a:lstStyle>
          <a:p>
            <a:pPr>
              <a:defRPr/>
            </a:pPr>
            <a:fld id="{8F8B1FA1-1C26-48FC-9F5A-7CD294A49FB3}" type="datetimeFigureOut">
              <a:rPr lang="en-US"/>
              <a:pPr>
                <a:defRPr/>
              </a:pPr>
              <a:t>11/27/2013</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88A0BE1D-0D94-4456-96B0-3C6826180915}"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3E18CBDE-5A82-4505-BA78-CD34D3ADC846}" type="datetimeFigureOut">
              <a:rPr lang="en-US"/>
              <a:pPr>
                <a:defRPr/>
              </a:pPr>
              <a:t>11/27/2013</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7ACBB570-BF3A-4F0E-926F-64E971B37779}"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304195D6-C950-45D3-848D-CDA33416B3C0}" type="datetimeFigureOut">
              <a:rPr lang="en-US"/>
              <a:pPr>
                <a:defRPr/>
              </a:pPr>
              <a:t>11/27/2013</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C0BD5460-EA97-48A1-ACC6-C394DA75E3B8}"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09CE99A2-092B-4D0F-A178-2AD575098C96}" type="datetimeFigureOut">
              <a:rPr lang="en-US"/>
              <a:pPr>
                <a:defRPr/>
              </a:pPr>
              <a:t>11/27/2013</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25F85BD5-19C6-42CC-AEC3-6F213421BCB6}"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A62E789-04DA-42C3-ADD8-78C3A05C6AD3}" type="datetimeFigureOut">
              <a:rPr lang="en-US"/>
              <a:pPr>
                <a:defRPr/>
              </a:pPr>
              <a:t>11/27/2013</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75A09B77-268F-4716-BEF0-2E03D5DE1E6A}"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3"/>
          <p:cNvSpPr>
            <a:spLocks noGrp="1"/>
          </p:cNvSpPr>
          <p:nvPr>
            <p:ph type="dt" sz="half" idx="10"/>
          </p:nvPr>
        </p:nvSpPr>
        <p:spPr/>
        <p:txBody>
          <a:bodyPr/>
          <a:lstStyle>
            <a:lvl1pPr>
              <a:defRPr/>
            </a:lvl1pPr>
          </a:lstStyle>
          <a:p>
            <a:pPr>
              <a:defRPr/>
            </a:pPr>
            <a:fld id="{18CE9ABF-D467-4067-A5BA-E3821691EB03}" type="datetimeFigureOut">
              <a:rPr lang="en-US"/>
              <a:pPr>
                <a:defRPr/>
              </a:pPr>
              <a:t>11/27/2013</a:t>
            </a:fld>
            <a:endParaRPr lang="en-US"/>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
        <p:nvSpPr>
          <p:cNvPr id="7" name="Segnaposto numero diapositiva 5"/>
          <p:cNvSpPr>
            <a:spLocks noGrp="1"/>
          </p:cNvSpPr>
          <p:nvPr>
            <p:ph type="sldNum" sz="quarter" idx="12"/>
          </p:nvPr>
        </p:nvSpPr>
        <p:spPr/>
        <p:txBody>
          <a:bodyPr/>
          <a:lstStyle>
            <a:lvl1pPr>
              <a:defRPr/>
            </a:lvl1pPr>
          </a:lstStyle>
          <a:p>
            <a:pPr>
              <a:defRPr/>
            </a:pPr>
            <a:fld id="{F67325B2-213A-4652-8367-189960C9B429}"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3"/>
          <p:cNvSpPr>
            <a:spLocks noGrp="1"/>
          </p:cNvSpPr>
          <p:nvPr>
            <p:ph type="dt" sz="half" idx="10"/>
          </p:nvPr>
        </p:nvSpPr>
        <p:spPr/>
        <p:txBody>
          <a:bodyPr/>
          <a:lstStyle>
            <a:lvl1pPr>
              <a:defRPr/>
            </a:lvl1pPr>
          </a:lstStyle>
          <a:p>
            <a:pPr>
              <a:defRPr/>
            </a:pPr>
            <a:fld id="{838D6A64-9AC3-44C8-8B35-2D49FC6C040F}" type="datetimeFigureOut">
              <a:rPr lang="en-US"/>
              <a:pPr>
                <a:defRPr/>
              </a:pPr>
              <a:t>11/27/2013</a:t>
            </a:fld>
            <a:endParaRPr lang="en-US"/>
          </a:p>
        </p:txBody>
      </p:sp>
      <p:sp>
        <p:nvSpPr>
          <p:cNvPr id="8" name="Segnaposto piè di pagina 4"/>
          <p:cNvSpPr>
            <a:spLocks noGrp="1"/>
          </p:cNvSpPr>
          <p:nvPr>
            <p:ph type="ftr" sz="quarter" idx="11"/>
          </p:nvPr>
        </p:nvSpPr>
        <p:spPr/>
        <p:txBody>
          <a:bodyPr/>
          <a:lstStyle>
            <a:lvl1pPr>
              <a:defRPr/>
            </a:lvl1pPr>
          </a:lstStyle>
          <a:p>
            <a:pPr>
              <a:defRPr/>
            </a:pPr>
            <a:endParaRPr lang="en-US"/>
          </a:p>
        </p:txBody>
      </p:sp>
      <p:sp>
        <p:nvSpPr>
          <p:cNvPr id="9" name="Segnaposto numero diapositiva 5"/>
          <p:cNvSpPr>
            <a:spLocks noGrp="1"/>
          </p:cNvSpPr>
          <p:nvPr>
            <p:ph type="sldNum" sz="quarter" idx="12"/>
          </p:nvPr>
        </p:nvSpPr>
        <p:spPr/>
        <p:txBody>
          <a:bodyPr/>
          <a:lstStyle>
            <a:lvl1pPr>
              <a:defRPr/>
            </a:lvl1pPr>
          </a:lstStyle>
          <a:p>
            <a:pPr>
              <a:defRPr/>
            </a:pPr>
            <a:fld id="{EF1A559D-A689-4C99-956E-6927B2BD5593}"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3"/>
          <p:cNvSpPr>
            <a:spLocks noGrp="1"/>
          </p:cNvSpPr>
          <p:nvPr>
            <p:ph type="dt" sz="half" idx="10"/>
          </p:nvPr>
        </p:nvSpPr>
        <p:spPr/>
        <p:txBody>
          <a:bodyPr/>
          <a:lstStyle>
            <a:lvl1pPr>
              <a:defRPr/>
            </a:lvl1pPr>
          </a:lstStyle>
          <a:p>
            <a:pPr>
              <a:defRPr/>
            </a:pPr>
            <a:fld id="{D23EDE76-F01D-46D5-8C95-284D86CB5553}" type="datetimeFigureOut">
              <a:rPr lang="en-US"/>
              <a:pPr>
                <a:defRPr/>
              </a:pPr>
              <a:t>11/27/2013</a:t>
            </a:fld>
            <a:endParaRPr lang="en-US"/>
          </a:p>
        </p:txBody>
      </p:sp>
      <p:sp>
        <p:nvSpPr>
          <p:cNvPr id="4" name="Segnaposto piè di pagina 4"/>
          <p:cNvSpPr>
            <a:spLocks noGrp="1"/>
          </p:cNvSpPr>
          <p:nvPr>
            <p:ph type="ftr" sz="quarter" idx="11"/>
          </p:nvPr>
        </p:nvSpPr>
        <p:spPr/>
        <p:txBody>
          <a:bodyPr/>
          <a:lstStyle>
            <a:lvl1pPr>
              <a:defRPr/>
            </a:lvl1pPr>
          </a:lstStyle>
          <a:p>
            <a:pPr>
              <a:defRPr/>
            </a:pPr>
            <a:endParaRPr lang="en-US"/>
          </a:p>
        </p:txBody>
      </p:sp>
      <p:sp>
        <p:nvSpPr>
          <p:cNvPr id="5" name="Segnaposto numero diapositiva 5"/>
          <p:cNvSpPr>
            <a:spLocks noGrp="1"/>
          </p:cNvSpPr>
          <p:nvPr>
            <p:ph type="sldNum" sz="quarter" idx="12"/>
          </p:nvPr>
        </p:nvSpPr>
        <p:spPr/>
        <p:txBody>
          <a:bodyPr/>
          <a:lstStyle>
            <a:lvl1pPr>
              <a:defRPr/>
            </a:lvl1pPr>
          </a:lstStyle>
          <a:p>
            <a:pPr>
              <a:defRPr/>
            </a:pPr>
            <a:fld id="{AB124D82-FC62-48EB-B4B1-A49DFF2D40C3}"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6EAE8749-6554-4322-8FDF-FBEAAB6BD8DE}" type="datetimeFigureOut">
              <a:rPr lang="en-US"/>
              <a:pPr>
                <a:defRPr/>
              </a:pPr>
              <a:t>11/27/2013</a:t>
            </a:fld>
            <a:endParaRPr lang="en-US"/>
          </a:p>
        </p:txBody>
      </p:sp>
      <p:sp>
        <p:nvSpPr>
          <p:cNvPr id="3" name="Segnaposto piè di pagina 4"/>
          <p:cNvSpPr>
            <a:spLocks noGrp="1"/>
          </p:cNvSpPr>
          <p:nvPr>
            <p:ph type="ftr" sz="quarter" idx="11"/>
          </p:nvPr>
        </p:nvSpPr>
        <p:spPr/>
        <p:txBody>
          <a:bodyPr/>
          <a:lstStyle>
            <a:lvl1pPr>
              <a:defRPr/>
            </a:lvl1pPr>
          </a:lstStyle>
          <a:p>
            <a:pPr>
              <a:defRPr/>
            </a:pPr>
            <a:endParaRPr lang="en-US"/>
          </a:p>
        </p:txBody>
      </p:sp>
      <p:sp>
        <p:nvSpPr>
          <p:cNvPr id="4" name="Segnaposto numero diapositiva 5"/>
          <p:cNvSpPr>
            <a:spLocks noGrp="1"/>
          </p:cNvSpPr>
          <p:nvPr>
            <p:ph type="sldNum" sz="quarter" idx="12"/>
          </p:nvPr>
        </p:nvSpPr>
        <p:spPr/>
        <p:txBody>
          <a:bodyPr/>
          <a:lstStyle>
            <a:lvl1pPr>
              <a:defRPr/>
            </a:lvl1pPr>
          </a:lstStyle>
          <a:p>
            <a:pPr>
              <a:defRPr/>
            </a:pPr>
            <a:fld id="{F19A4A34-C23C-4128-A73A-7A65792E7A58}"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F08E108-4EFB-4712-8256-8CACF1EDC8D5}" type="datetimeFigureOut">
              <a:rPr lang="en-US"/>
              <a:pPr>
                <a:defRPr/>
              </a:pPr>
              <a:t>11/27/2013</a:t>
            </a:fld>
            <a:endParaRPr lang="en-US"/>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
        <p:nvSpPr>
          <p:cNvPr id="7" name="Segnaposto numero diapositiva 5"/>
          <p:cNvSpPr>
            <a:spLocks noGrp="1"/>
          </p:cNvSpPr>
          <p:nvPr>
            <p:ph type="sldNum" sz="quarter" idx="12"/>
          </p:nvPr>
        </p:nvSpPr>
        <p:spPr/>
        <p:txBody>
          <a:bodyPr/>
          <a:lstStyle>
            <a:lvl1pPr>
              <a:defRPr/>
            </a:lvl1pPr>
          </a:lstStyle>
          <a:p>
            <a:pPr>
              <a:defRPr/>
            </a:pPr>
            <a:fld id="{80FBBD00-AE5D-435C-8E7C-44F9D7A4C8A9}"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AA576E7-DF26-4F65-B055-DC2E6D715A81}" type="datetimeFigureOut">
              <a:rPr lang="en-US"/>
              <a:pPr>
                <a:defRPr/>
              </a:pPr>
              <a:t>11/27/2013</a:t>
            </a:fld>
            <a:endParaRPr lang="en-US"/>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
        <p:nvSpPr>
          <p:cNvPr id="7" name="Segnaposto numero diapositiva 5"/>
          <p:cNvSpPr>
            <a:spLocks noGrp="1"/>
          </p:cNvSpPr>
          <p:nvPr>
            <p:ph type="sldNum" sz="quarter" idx="12"/>
          </p:nvPr>
        </p:nvSpPr>
        <p:spPr/>
        <p:txBody>
          <a:bodyPr/>
          <a:lstStyle>
            <a:lvl1pPr>
              <a:defRPr/>
            </a:lvl1pPr>
          </a:lstStyle>
          <a:p>
            <a:pPr>
              <a:defRPr/>
            </a:pPr>
            <a:fld id="{791EB697-20F2-4B57-BB96-75666A93CDF8}"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655A802-5DAE-4121-B859-044696AC8956}" type="datetimeFigureOut">
              <a:rPr lang="en-US"/>
              <a:pPr>
                <a:defRPr/>
              </a:pPr>
              <a:t>11/27/2013</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1CB211B-E859-4CCA-A68D-6D24840BA71B}"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digiliblt.unipmn.i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395288" y="2130425"/>
            <a:ext cx="8497887" cy="1470025"/>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b="1" dirty="0"/>
              <a:t>Oltre la digitalizzazione: </a:t>
            </a:r>
            <a:r>
              <a:rPr lang="it-IT" b="1" dirty="0" smtClean="0"/>
              <a:t/>
            </a:r>
            <a:br>
              <a:rPr lang="it-IT" b="1" dirty="0" smtClean="0"/>
            </a:br>
            <a:r>
              <a:rPr lang="it-IT" b="1" dirty="0" smtClean="0"/>
              <a:t>digilibLT </a:t>
            </a:r>
            <a:r>
              <a:rPr lang="it-IT" b="1" dirty="0"/>
              <a:t>e suoi sviluppi futuri</a:t>
            </a:r>
            <a:endParaRPr lang="en-US" dirty="0"/>
          </a:p>
        </p:txBody>
      </p:sp>
      <p:sp>
        <p:nvSpPr>
          <p:cNvPr id="15362" name="Sottotitolo 2"/>
          <p:cNvSpPr txBox="1">
            <a:spLocks/>
          </p:cNvSpPr>
          <p:nvPr/>
        </p:nvSpPr>
        <p:spPr bwMode="auto">
          <a:xfrm>
            <a:off x="1371600" y="3454400"/>
            <a:ext cx="6400800" cy="1198563"/>
          </a:xfrm>
          <a:prstGeom prst="rect">
            <a:avLst/>
          </a:prstGeom>
          <a:noFill/>
          <a:ln w="9525">
            <a:noFill/>
            <a:miter lim="800000"/>
            <a:headEnd/>
            <a:tailEnd/>
          </a:ln>
        </p:spPr>
        <p:txBody>
          <a:bodyPr/>
          <a:lstStyle/>
          <a:p>
            <a:pPr algn="ctr">
              <a:spcBef>
                <a:spcPct val="20000"/>
              </a:spcBef>
              <a:buFont typeface="Arial" charset="0"/>
              <a:buNone/>
            </a:pPr>
            <a:endParaRPr lang="en-US" sz="3200" i="1">
              <a:latin typeface="Calibri" pitchFamily="34" charset="0"/>
            </a:endParaRPr>
          </a:p>
        </p:txBody>
      </p:sp>
      <p:sp>
        <p:nvSpPr>
          <p:cNvPr id="15363" name="CasellaDiTesto 7"/>
          <p:cNvSpPr txBox="1">
            <a:spLocks noChangeArrowheads="1"/>
          </p:cNvSpPr>
          <p:nvPr/>
        </p:nvSpPr>
        <p:spPr bwMode="auto">
          <a:xfrm>
            <a:off x="1763713" y="5157788"/>
            <a:ext cx="5616575" cy="368300"/>
          </a:xfrm>
          <a:prstGeom prst="rect">
            <a:avLst/>
          </a:prstGeom>
          <a:noFill/>
          <a:ln w="9525">
            <a:noFill/>
            <a:miter lim="800000"/>
            <a:headEnd/>
            <a:tailEnd/>
          </a:ln>
        </p:spPr>
        <p:txBody>
          <a:bodyPr>
            <a:spAutoFit/>
          </a:bodyPr>
          <a:lstStyle/>
          <a:p>
            <a:r>
              <a:rPr lang="en-US">
                <a:latin typeface="Calibri" pitchFamily="34" charset="0"/>
              </a:rPr>
              <a:t>Maurizio Lana, Università del Piemonte Orientale, Vercelli</a:t>
            </a:r>
          </a:p>
        </p:txBody>
      </p:sp>
      <p:pic>
        <p:nvPicPr>
          <p:cNvPr id="15364" name="Picture 3" descr="C:\Users\LANA\Documents\università\digilibLT progetto regionale 2009\loghi_digiliblt\loghi dell11 marzo 2011\logo_digilibLT_alta_CMYK.jpg"/>
          <p:cNvPicPr>
            <a:picLocks noChangeAspect="1" noChangeArrowheads="1"/>
          </p:cNvPicPr>
          <p:nvPr/>
        </p:nvPicPr>
        <p:blipFill>
          <a:blip r:embed="rId2"/>
          <a:srcRect/>
          <a:stretch>
            <a:fillRect/>
          </a:stretch>
        </p:blipFill>
        <p:spPr bwMode="auto">
          <a:xfrm>
            <a:off x="4527550" y="404813"/>
            <a:ext cx="4148138"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asellaDiTesto 3"/>
          <p:cNvSpPr txBox="1">
            <a:spLocks noChangeArrowheads="1"/>
          </p:cNvSpPr>
          <p:nvPr/>
        </p:nvSpPr>
        <p:spPr bwMode="auto">
          <a:xfrm>
            <a:off x="4572000" y="6488113"/>
            <a:ext cx="4576763" cy="307975"/>
          </a:xfrm>
          <a:prstGeom prst="rect">
            <a:avLst/>
          </a:prstGeom>
          <a:noFill/>
          <a:ln w="9525">
            <a:noFill/>
            <a:miter lim="800000"/>
            <a:headEnd/>
            <a:tailEnd/>
          </a:ln>
        </p:spPr>
        <p:txBody>
          <a:bodyPr>
            <a:spAutoFit/>
          </a:bodyPr>
          <a:lstStyle/>
          <a:p>
            <a:r>
              <a:rPr lang="en-US" sz="1400">
                <a:latin typeface="Calibri" pitchFamily="34" charset="0"/>
              </a:rPr>
              <a:t>Maurizio Lana, Università del Piemonte Orientale, Vercelli</a:t>
            </a:r>
          </a:p>
        </p:txBody>
      </p:sp>
      <p:sp>
        <p:nvSpPr>
          <p:cNvPr id="32770" name="Titolo 6"/>
          <p:cNvSpPr>
            <a:spLocks noGrp="1"/>
          </p:cNvSpPr>
          <p:nvPr>
            <p:ph type="title"/>
          </p:nvPr>
        </p:nvSpPr>
        <p:spPr/>
        <p:txBody>
          <a:bodyPr/>
          <a:lstStyle/>
          <a:p>
            <a:r>
              <a:rPr lang="en-US" smtClean="0"/>
              <a:t>digilibLT e gli ebook</a:t>
            </a:r>
          </a:p>
        </p:txBody>
      </p:sp>
      <p:sp>
        <p:nvSpPr>
          <p:cNvPr id="8" name="Segnaposto contenuto 7"/>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endParaRPr lang="en-US" dirty="0" smtClean="0"/>
          </a:p>
          <a:p>
            <a:pPr fontAlgn="auto">
              <a:spcAft>
                <a:spcPts val="0"/>
              </a:spcAft>
              <a:buFont typeface="Arial" panose="020B0604020202020204" pitchFamily="34" charset="0"/>
              <a:buChar char="•"/>
              <a:defRPr/>
            </a:pPr>
            <a:endParaRPr lang="en-US" dirty="0"/>
          </a:p>
        </p:txBody>
      </p:sp>
      <p:pic>
        <p:nvPicPr>
          <p:cNvPr id="32772" name="Picture 4"/>
          <p:cNvPicPr>
            <a:picLocks noChangeAspect="1" noChangeArrowheads="1"/>
          </p:cNvPicPr>
          <p:nvPr/>
        </p:nvPicPr>
        <p:blipFill>
          <a:blip r:embed="rId3"/>
          <a:srcRect/>
          <a:stretch>
            <a:fillRect/>
          </a:stretch>
        </p:blipFill>
        <p:spPr bwMode="auto">
          <a:xfrm>
            <a:off x="1066800" y="1484313"/>
            <a:ext cx="3200400" cy="4267200"/>
          </a:xfrm>
          <a:prstGeom prst="rect">
            <a:avLst/>
          </a:prstGeom>
          <a:noFill/>
          <a:ln w="9525">
            <a:solidFill>
              <a:schemeClr val="tx1"/>
            </a:solid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4932363" y="1500188"/>
            <a:ext cx="3200400" cy="4267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asellaDiTesto 3"/>
          <p:cNvSpPr txBox="1">
            <a:spLocks noChangeArrowheads="1"/>
          </p:cNvSpPr>
          <p:nvPr/>
        </p:nvSpPr>
        <p:spPr bwMode="auto">
          <a:xfrm>
            <a:off x="4572000" y="6488113"/>
            <a:ext cx="4576763" cy="307975"/>
          </a:xfrm>
          <a:prstGeom prst="rect">
            <a:avLst/>
          </a:prstGeom>
          <a:noFill/>
          <a:ln w="9525">
            <a:noFill/>
            <a:miter lim="800000"/>
            <a:headEnd/>
            <a:tailEnd/>
          </a:ln>
        </p:spPr>
        <p:txBody>
          <a:bodyPr>
            <a:spAutoFit/>
          </a:bodyPr>
          <a:lstStyle/>
          <a:p>
            <a:r>
              <a:rPr lang="en-US" sz="1400">
                <a:latin typeface="Calibri" pitchFamily="34" charset="0"/>
              </a:rPr>
              <a:t>Maurizio Lana, Università del Piemonte Orientale, Vercelli</a:t>
            </a:r>
          </a:p>
        </p:txBody>
      </p:sp>
      <p:sp>
        <p:nvSpPr>
          <p:cNvPr id="34818" name="Titolo 6"/>
          <p:cNvSpPr>
            <a:spLocks noGrp="1"/>
          </p:cNvSpPr>
          <p:nvPr>
            <p:ph type="title"/>
          </p:nvPr>
        </p:nvSpPr>
        <p:spPr/>
        <p:txBody>
          <a:bodyPr/>
          <a:lstStyle/>
          <a:p>
            <a:r>
              <a:rPr lang="en-US" smtClean="0"/>
              <a:t>digilibLT e gli ebook</a:t>
            </a:r>
          </a:p>
        </p:txBody>
      </p:sp>
      <p:sp>
        <p:nvSpPr>
          <p:cNvPr id="8" name="Segnaposto contenuto 7"/>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endParaRPr lang="en-US" dirty="0" smtClean="0"/>
          </a:p>
          <a:p>
            <a:pPr fontAlgn="auto">
              <a:spcAft>
                <a:spcPts val="0"/>
              </a:spcAft>
              <a:buFont typeface="Arial" panose="020B0604020202020204" pitchFamily="34" charset="0"/>
              <a:buChar char="•"/>
              <a:defRPr/>
            </a:pPr>
            <a:endParaRPr lang="en-US" dirty="0"/>
          </a:p>
        </p:txBody>
      </p:sp>
      <p:pic>
        <p:nvPicPr>
          <p:cNvPr id="34820" name="Picture 2" descr="F:\screenshot_2013_11_08T19_37_05+0301.png"/>
          <p:cNvPicPr>
            <a:picLocks noChangeAspect="1" noChangeArrowheads="1"/>
          </p:cNvPicPr>
          <p:nvPr/>
        </p:nvPicPr>
        <p:blipFill>
          <a:blip r:embed="rId3"/>
          <a:srcRect/>
          <a:stretch>
            <a:fillRect/>
          </a:stretch>
        </p:blipFill>
        <p:spPr bwMode="auto">
          <a:xfrm>
            <a:off x="939800" y="1322388"/>
            <a:ext cx="3200400" cy="4267200"/>
          </a:xfrm>
          <a:prstGeom prst="rect">
            <a:avLst/>
          </a:prstGeom>
          <a:noFill/>
          <a:ln w="9525">
            <a:solidFill>
              <a:schemeClr val="tx1"/>
            </a:solidFill>
            <a:miter lim="800000"/>
            <a:headEnd/>
            <a:tailEnd/>
          </a:ln>
        </p:spPr>
      </p:pic>
      <p:pic>
        <p:nvPicPr>
          <p:cNvPr id="2051" name="Picture 3" descr="F:\screenshot_2013_11_08T19_37_17+0301.png"/>
          <p:cNvPicPr>
            <a:picLocks noChangeAspect="1" noChangeArrowheads="1"/>
          </p:cNvPicPr>
          <p:nvPr/>
        </p:nvPicPr>
        <p:blipFill>
          <a:blip r:embed="rId4"/>
          <a:srcRect/>
          <a:stretch>
            <a:fillRect/>
          </a:stretch>
        </p:blipFill>
        <p:spPr bwMode="auto">
          <a:xfrm>
            <a:off x="5003800" y="1322388"/>
            <a:ext cx="3200400" cy="4267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asellaDiTesto 3"/>
          <p:cNvSpPr txBox="1">
            <a:spLocks noChangeArrowheads="1"/>
          </p:cNvSpPr>
          <p:nvPr/>
        </p:nvSpPr>
        <p:spPr bwMode="auto">
          <a:xfrm>
            <a:off x="4572000" y="6488113"/>
            <a:ext cx="4576763" cy="307975"/>
          </a:xfrm>
          <a:prstGeom prst="rect">
            <a:avLst/>
          </a:prstGeom>
          <a:noFill/>
          <a:ln w="9525">
            <a:noFill/>
            <a:miter lim="800000"/>
            <a:headEnd/>
            <a:tailEnd/>
          </a:ln>
        </p:spPr>
        <p:txBody>
          <a:bodyPr>
            <a:spAutoFit/>
          </a:bodyPr>
          <a:lstStyle/>
          <a:p>
            <a:r>
              <a:rPr lang="en-US" sz="1400">
                <a:latin typeface="Calibri" pitchFamily="34" charset="0"/>
              </a:rPr>
              <a:t>Maurizio Lana, Università del Piemonte Orientale, Vercelli</a:t>
            </a:r>
          </a:p>
        </p:txBody>
      </p:sp>
      <p:sp>
        <p:nvSpPr>
          <p:cNvPr id="36866" name="Titolo 6"/>
          <p:cNvSpPr>
            <a:spLocks noGrp="1"/>
          </p:cNvSpPr>
          <p:nvPr>
            <p:ph type="title"/>
          </p:nvPr>
        </p:nvSpPr>
        <p:spPr/>
        <p:txBody>
          <a:bodyPr/>
          <a:lstStyle/>
          <a:p>
            <a:r>
              <a:rPr lang="en-US" smtClean="0"/>
              <a:t>digilibLT e gli ebook</a:t>
            </a:r>
          </a:p>
        </p:txBody>
      </p:sp>
      <p:sp>
        <p:nvSpPr>
          <p:cNvPr id="8" name="Segnaposto contenuto 7"/>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endParaRPr lang="en-US" dirty="0" smtClean="0"/>
          </a:p>
          <a:p>
            <a:pPr fontAlgn="auto">
              <a:spcAft>
                <a:spcPts val="0"/>
              </a:spcAft>
              <a:buFont typeface="Arial" panose="020B0604020202020204" pitchFamily="34" charset="0"/>
              <a:buChar char="•"/>
              <a:defRPr/>
            </a:pPr>
            <a:endParaRPr lang="en-US" dirty="0"/>
          </a:p>
        </p:txBody>
      </p:sp>
      <p:pic>
        <p:nvPicPr>
          <p:cNvPr id="36868" name="Picture 2" descr="F:\screenshot_2013_11_08T20_42_18+0301.png"/>
          <p:cNvPicPr>
            <a:picLocks noChangeAspect="1" noChangeArrowheads="1"/>
          </p:cNvPicPr>
          <p:nvPr/>
        </p:nvPicPr>
        <p:blipFill>
          <a:blip r:embed="rId3"/>
          <a:srcRect/>
          <a:stretch>
            <a:fillRect/>
          </a:stretch>
        </p:blipFill>
        <p:spPr bwMode="auto">
          <a:xfrm>
            <a:off x="950913" y="1295400"/>
            <a:ext cx="3200400" cy="4267200"/>
          </a:xfrm>
          <a:prstGeom prst="rect">
            <a:avLst/>
          </a:prstGeom>
          <a:noFill/>
          <a:ln w="9525">
            <a:solidFill>
              <a:schemeClr val="tx1"/>
            </a:solidFill>
            <a:miter lim="800000"/>
            <a:headEnd/>
            <a:tailEnd/>
          </a:ln>
        </p:spPr>
      </p:pic>
      <p:pic>
        <p:nvPicPr>
          <p:cNvPr id="3075" name="Picture 3" descr="F:\screenshot_2013_11_08T20_42_29+0301.png"/>
          <p:cNvPicPr>
            <a:picLocks noChangeAspect="1" noChangeArrowheads="1"/>
          </p:cNvPicPr>
          <p:nvPr/>
        </p:nvPicPr>
        <p:blipFill>
          <a:blip r:embed="rId4"/>
          <a:srcRect/>
          <a:stretch>
            <a:fillRect/>
          </a:stretch>
        </p:blipFill>
        <p:spPr bwMode="auto">
          <a:xfrm>
            <a:off x="5003800" y="1322388"/>
            <a:ext cx="3200400" cy="4267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asellaDiTesto 3"/>
          <p:cNvSpPr txBox="1">
            <a:spLocks noChangeArrowheads="1"/>
          </p:cNvSpPr>
          <p:nvPr/>
        </p:nvSpPr>
        <p:spPr bwMode="auto">
          <a:xfrm>
            <a:off x="4572000" y="6488113"/>
            <a:ext cx="4576763" cy="307975"/>
          </a:xfrm>
          <a:prstGeom prst="rect">
            <a:avLst/>
          </a:prstGeom>
          <a:noFill/>
          <a:ln w="9525">
            <a:noFill/>
            <a:miter lim="800000"/>
            <a:headEnd/>
            <a:tailEnd/>
          </a:ln>
        </p:spPr>
        <p:txBody>
          <a:bodyPr>
            <a:spAutoFit/>
          </a:bodyPr>
          <a:lstStyle/>
          <a:p>
            <a:r>
              <a:rPr lang="en-US" sz="1400">
                <a:latin typeface="Calibri" pitchFamily="34" charset="0"/>
              </a:rPr>
              <a:t>Maurizio Lana, Università del Piemonte Orientale, Vercelli</a:t>
            </a:r>
          </a:p>
        </p:txBody>
      </p:sp>
      <p:sp>
        <p:nvSpPr>
          <p:cNvPr id="38914" name="Titolo 6"/>
          <p:cNvSpPr>
            <a:spLocks noGrp="1"/>
          </p:cNvSpPr>
          <p:nvPr>
            <p:ph type="title"/>
          </p:nvPr>
        </p:nvSpPr>
        <p:spPr/>
        <p:txBody>
          <a:bodyPr/>
          <a:lstStyle/>
          <a:p>
            <a:r>
              <a:rPr lang="en-US" smtClean="0"/>
              <a:t>digilibLT la ricerca negli ebook</a:t>
            </a:r>
          </a:p>
        </p:txBody>
      </p:sp>
      <p:sp>
        <p:nvSpPr>
          <p:cNvPr id="8" name="Segnaposto contenuto 7"/>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endParaRPr lang="en-US" dirty="0" smtClean="0"/>
          </a:p>
          <a:p>
            <a:pPr fontAlgn="auto">
              <a:spcAft>
                <a:spcPts val="0"/>
              </a:spcAft>
              <a:buFont typeface="Arial" panose="020B0604020202020204" pitchFamily="34" charset="0"/>
              <a:buChar char="•"/>
              <a:defRPr/>
            </a:pPr>
            <a:endParaRPr lang="en-US" dirty="0"/>
          </a:p>
        </p:txBody>
      </p:sp>
      <p:pic>
        <p:nvPicPr>
          <p:cNvPr id="38916" name="Picture 2" descr="F:\screenshot_2013_11_08T19_46_06+0301.png"/>
          <p:cNvPicPr>
            <a:picLocks noChangeAspect="1" noChangeArrowheads="1"/>
          </p:cNvPicPr>
          <p:nvPr/>
        </p:nvPicPr>
        <p:blipFill>
          <a:blip r:embed="rId3"/>
          <a:srcRect/>
          <a:stretch>
            <a:fillRect/>
          </a:stretch>
        </p:blipFill>
        <p:spPr bwMode="auto">
          <a:xfrm>
            <a:off x="900113" y="1322388"/>
            <a:ext cx="3200400" cy="4267200"/>
          </a:xfrm>
          <a:prstGeom prst="rect">
            <a:avLst/>
          </a:prstGeom>
          <a:noFill/>
          <a:ln w="9525">
            <a:solidFill>
              <a:schemeClr val="tx1"/>
            </a:solidFill>
            <a:miter lim="800000"/>
            <a:headEnd/>
            <a:tailEnd/>
          </a:ln>
        </p:spPr>
      </p:pic>
      <p:pic>
        <p:nvPicPr>
          <p:cNvPr id="4101" name="Picture 5"/>
          <p:cNvPicPr>
            <a:picLocks noChangeAspect="1" noChangeArrowheads="1"/>
          </p:cNvPicPr>
          <p:nvPr/>
        </p:nvPicPr>
        <p:blipFill>
          <a:blip r:embed="rId4"/>
          <a:srcRect/>
          <a:stretch>
            <a:fillRect/>
          </a:stretch>
        </p:blipFill>
        <p:spPr bwMode="auto">
          <a:xfrm>
            <a:off x="5043488" y="1322388"/>
            <a:ext cx="3200400" cy="4267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asellaDiTesto 3"/>
          <p:cNvSpPr txBox="1">
            <a:spLocks noChangeArrowheads="1"/>
          </p:cNvSpPr>
          <p:nvPr/>
        </p:nvSpPr>
        <p:spPr bwMode="auto">
          <a:xfrm>
            <a:off x="4572000" y="6488113"/>
            <a:ext cx="4576763" cy="307975"/>
          </a:xfrm>
          <a:prstGeom prst="rect">
            <a:avLst/>
          </a:prstGeom>
          <a:noFill/>
          <a:ln w="9525">
            <a:noFill/>
            <a:miter lim="800000"/>
            <a:headEnd/>
            <a:tailEnd/>
          </a:ln>
        </p:spPr>
        <p:txBody>
          <a:bodyPr>
            <a:spAutoFit/>
          </a:bodyPr>
          <a:lstStyle/>
          <a:p>
            <a:r>
              <a:rPr lang="en-US" sz="1400">
                <a:latin typeface="Calibri" pitchFamily="34" charset="0"/>
              </a:rPr>
              <a:t>Maurizio Lana, Università del Piemonte Orientale, Vercelli</a:t>
            </a:r>
          </a:p>
        </p:txBody>
      </p:sp>
      <p:sp>
        <p:nvSpPr>
          <p:cNvPr id="40962" name="Titolo 6"/>
          <p:cNvSpPr>
            <a:spLocks noGrp="1"/>
          </p:cNvSpPr>
          <p:nvPr>
            <p:ph type="title"/>
          </p:nvPr>
        </p:nvSpPr>
        <p:spPr/>
        <p:txBody>
          <a:bodyPr/>
          <a:lstStyle/>
          <a:p>
            <a:r>
              <a:rPr lang="en-US" smtClean="0"/>
              <a:t>digilibLT la ricerca negli ebook</a:t>
            </a:r>
          </a:p>
        </p:txBody>
      </p:sp>
      <p:sp>
        <p:nvSpPr>
          <p:cNvPr id="8" name="Segnaposto contenuto 7"/>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endParaRPr lang="en-US" dirty="0" smtClean="0"/>
          </a:p>
          <a:p>
            <a:pPr fontAlgn="auto">
              <a:spcAft>
                <a:spcPts val="0"/>
              </a:spcAft>
              <a:buFont typeface="Arial" panose="020B0604020202020204" pitchFamily="34" charset="0"/>
              <a:buChar char="•"/>
              <a:defRPr/>
            </a:pPr>
            <a:endParaRPr lang="en-US" dirty="0"/>
          </a:p>
        </p:txBody>
      </p:sp>
      <p:pic>
        <p:nvPicPr>
          <p:cNvPr id="40964" name="Picture 2"/>
          <p:cNvPicPr>
            <a:picLocks noChangeAspect="1" noChangeArrowheads="1"/>
          </p:cNvPicPr>
          <p:nvPr/>
        </p:nvPicPr>
        <p:blipFill>
          <a:blip r:embed="rId3"/>
          <a:srcRect/>
          <a:stretch>
            <a:fillRect/>
          </a:stretch>
        </p:blipFill>
        <p:spPr bwMode="auto">
          <a:xfrm>
            <a:off x="795338" y="1249363"/>
            <a:ext cx="3200400" cy="4267200"/>
          </a:xfrm>
          <a:prstGeom prst="rect">
            <a:avLst/>
          </a:prstGeom>
          <a:noFill/>
          <a:ln w="9525">
            <a:solidFill>
              <a:schemeClr val="tx1"/>
            </a:solidFill>
            <a:miter lim="800000"/>
            <a:headEnd/>
            <a:tailEnd/>
          </a:ln>
        </p:spPr>
      </p:pic>
      <p:sp>
        <p:nvSpPr>
          <p:cNvPr id="40965" name="CasellaDiTesto 1"/>
          <p:cNvSpPr txBox="1">
            <a:spLocks noChangeArrowheads="1"/>
          </p:cNvSpPr>
          <p:nvPr/>
        </p:nvSpPr>
        <p:spPr bwMode="auto">
          <a:xfrm>
            <a:off x="4716463" y="1412875"/>
            <a:ext cx="3600450" cy="2800350"/>
          </a:xfrm>
          <a:prstGeom prst="rect">
            <a:avLst/>
          </a:prstGeom>
          <a:noFill/>
          <a:ln w="9525">
            <a:noFill/>
            <a:miter lim="800000"/>
            <a:headEnd/>
            <a:tailEnd/>
          </a:ln>
        </p:spPr>
        <p:txBody>
          <a:bodyPr>
            <a:spAutoFit/>
          </a:bodyPr>
          <a:lstStyle/>
          <a:p>
            <a:r>
              <a:rPr lang="en-US" sz="2800">
                <a:latin typeface="Calibri" pitchFamily="34" charset="0"/>
              </a:rPr>
              <a:t>so far, so good</a:t>
            </a:r>
          </a:p>
          <a:p>
            <a:endParaRPr lang="en-US" sz="2800">
              <a:latin typeface="Calibri" pitchFamily="34" charset="0"/>
            </a:endParaRPr>
          </a:p>
          <a:p>
            <a:endParaRPr lang="en-US" sz="2800">
              <a:latin typeface="Calibri" pitchFamily="34" charset="0"/>
            </a:endParaRPr>
          </a:p>
          <a:p>
            <a:endParaRPr lang="en-US" sz="2800">
              <a:latin typeface="Calibri" pitchFamily="34" charset="0"/>
            </a:endParaRPr>
          </a:p>
          <a:p>
            <a:r>
              <a:rPr lang="en-US" sz="2800">
                <a:latin typeface="Calibri" pitchFamily="34" charset="0"/>
              </a:rPr>
              <a:t>now what?</a:t>
            </a:r>
          </a:p>
          <a:p>
            <a:endParaRPr lang="en-US">
              <a:latin typeface="Calibri" pitchFamily="34" charset="0"/>
            </a:endParaRP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olo 1"/>
          <p:cNvSpPr>
            <a:spLocks noGrp="1"/>
          </p:cNvSpPr>
          <p:nvPr>
            <p:ph type="title"/>
          </p:nvPr>
        </p:nvSpPr>
        <p:spPr/>
        <p:txBody>
          <a:bodyPr/>
          <a:lstStyle/>
          <a:p>
            <a:r>
              <a:rPr lang="en-US" smtClean="0"/>
              <a:t>oltre digilibLT</a:t>
            </a:r>
          </a:p>
        </p:txBody>
      </p:sp>
      <p:sp>
        <p:nvSpPr>
          <p:cNvPr id="43010" name="Segnaposto contenuto 2"/>
          <p:cNvSpPr>
            <a:spLocks noGrp="1"/>
          </p:cNvSpPr>
          <p:nvPr>
            <p:ph idx="1"/>
          </p:nvPr>
        </p:nvSpPr>
        <p:spPr>
          <a:xfrm>
            <a:off x="457200" y="1600200"/>
            <a:ext cx="8229600" cy="1108075"/>
          </a:xfrm>
        </p:spPr>
        <p:txBody>
          <a:bodyPr/>
          <a:lstStyle/>
          <a:p>
            <a:r>
              <a:rPr lang="en-US" smtClean="0"/>
              <a:t>che cosa si fa con una digital library?</a:t>
            </a:r>
          </a:p>
          <a:p>
            <a:endParaRPr lang="en-US" smtClean="0"/>
          </a:p>
          <a:p>
            <a:endParaRPr lang="en-US" smtClean="0"/>
          </a:p>
        </p:txBody>
      </p:sp>
      <p:pic>
        <p:nvPicPr>
          <p:cNvPr id="1026" name="Picture 2" descr="C:\Users\LANA\Documents\dagoclat bando CSP cultura 2013\logo in vari formati\geolat_logo_colore.jpg"/>
          <p:cNvPicPr>
            <a:picLocks noChangeAspect="1" noChangeArrowheads="1"/>
          </p:cNvPicPr>
          <p:nvPr/>
        </p:nvPicPr>
        <p:blipFill>
          <a:blip r:embed="rId2"/>
          <a:srcRect/>
          <a:stretch>
            <a:fillRect/>
          </a:stretch>
        </p:blipFill>
        <p:spPr bwMode="auto">
          <a:xfrm>
            <a:off x="1800225" y="3051175"/>
            <a:ext cx="5508625" cy="2227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olo 1"/>
          <p:cNvSpPr>
            <a:spLocks noGrp="1"/>
          </p:cNvSpPr>
          <p:nvPr>
            <p:ph type="title"/>
          </p:nvPr>
        </p:nvSpPr>
        <p:spPr/>
        <p:txBody>
          <a:bodyPr/>
          <a:lstStyle/>
          <a:p>
            <a:r>
              <a:rPr lang="en-US" smtClean="0"/>
              <a:t>oltre digilibLT…</a:t>
            </a:r>
          </a:p>
        </p:txBody>
      </p:sp>
      <p:sp>
        <p:nvSpPr>
          <p:cNvPr id="44034" name="Segnaposto contenuto 2"/>
          <p:cNvSpPr>
            <a:spLocks noGrp="1"/>
          </p:cNvSpPr>
          <p:nvPr>
            <p:ph idx="1"/>
          </p:nvPr>
        </p:nvSpPr>
        <p:spPr/>
        <p:txBody>
          <a:bodyPr/>
          <a:lstStyle/>
          <a:p>
            <a:r>
              <a:rPr lang="en-US" smtClean="0"/>
              <a:t>si prende una biblioteca digitale</a:t>
            </a:r>
          </a:p>
          <a:p>
            <a:r>
              <a:rPr lang="en-US" smtClean="0"/>
              <a:t>si annotano i testi </a:t>
            </a:r>
          </a:p>
          <a:p>
            <a:r>
              <a:rPr lang="en-US" smtClean="0"/>
              <a:t>si usa l’annotazione per ‘fare operazioni sui testi’</a:t>
            </a:r>
          </a:p>
          <a:p>
            <a:r>
              <a:rPr lang="en-US" smtClean="0"/>
              <a:t>si costruisce un’interfaccia per rendere fruibile il tutto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olo 1"/>
          <p:cNvSpPr>
            <a:spLocks noGrp="1"/>
          </p:cNvSpPr>
          <p:nvPr>
            <p:ph type="title"/>
          </p:nvPr>
        </p:nvSpPr>
        <p:spPr/>
        <p:txBody>
          <a:bodyPr/>
          <a:lstStyle/>
          <a:p>
            <a:r>
              <a:rPr lang="en-US" smtClean="0"/>
              <a:t>…geolat</a:t>
            </a:r>
          </a:p>
        </p:txBody>
      </p:sp>
      <p:sp>
        <p:nvSpPr>
          <p:cNvPr id="3" name="Segnaposto contenuto 2"/>
          <p:cNvSpPr>
            <a:spLocks noGrp="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en-US" dirty="0" err="1" smtClean="0"/>
              <a:t>prendiamo</a:t>
            </a:r>
            <a:r>
              <a:rPr lang="en-US" dirty="0" smtClean="0"/>
              <a:t> </a:t>
            </a:r>
            <a:r>
              <a:rPr lang="en-US" dirty="0" err="1" smtClean="0"/>
              <a:t>i</a:t>
            </a:r>
            <a:r>
              <a:rPr lang="en-US" dirty="0" smtClean="0"/>
              <a:t> </a:t>
            </a:r>
            <a:r>
              <a:rPr lang="en-US" dirty="0" err="1" smtClean="0"/>
              <a:t>testi</a:t>
            </a:r>
            <a:r>
              <a:rPr lang="en-US" dirty="0" smtClean="0"/>
              <a:t> </a:t>
            </a:r>
            <a:r>
              <a:rPr lang="en-US" dirty="0" err="1" smtClean="0"/>
              <a:t>latini</a:t>
            </a:r>
            <a:endParaRPr lang="en-US" dirty="0" smtClean="0"/>
          </a:p>
          <a:p>
            <a:pPr fontAlgn="auto">
              <a:spcAft>
                <a:spcPts val="0"/>
              </a:spcAft>
              <a:buFont typeface="Arial" panose="020B0604020202020204" pitchFamily="34" charset="0"/>
              <a:buChar char="•"/>
              <a:defRPr/>
            </a:pPr>
            <a:r>
              <a:rPr lang="en-US" dirty="0" err="1" smtClean="0"/>
              <a:t>annotiamo</a:t>
            </a:r>
            <a:r>
              <a:rPr lang="en-US" dirty="0" smtClean="0"/>
              <a:t> </a:t>
            </a:r>
            <a:r>
              <a:rPr lang="en-US" dirty="0" err="1" smtClean="0"/>
              <a:t>i</a:t>
            </a:r>
            <a:r>
              <a:rPr lang="en-US" dirty="0" smtClean="0"/>
              <a:t> </a:t>
            </a:r>
            <a:r>
              <a:rPr lang="en-US" dirty="0" err="1" smtClean="0"/>
              <a:t>nomi</a:t>
            </a:r>
            <a:r>
              <a:rPr lang="en-US" dirty="0" smtClean="0"/>
              <a:t> </a:t>
            </a:r>
            <a:r>
              <a:rPr lang="en-US" dirty="0" err="1" smtClean="0"/>
              <a:t>geografici</a:t>
            </a:r>
            <a:endParaRPr lang="en-US" dirty="0" smtClean="0"/>
          </a:p>
          <a:p>
            <a:pPr lvl="1" fontAlgn="auto">
              <a:spcAft>
                <a:spcPts val="0"/>
              </a:spcAft>
              <a:buFont typeface="Arial" panose="020B0604020202020204" pitchFamily="34" charset="0"/>
              <a:buChar char="–"/>
              <a:defRPr/>
            </a:pPr>
            <a:r>
              <a:rPr lang="en-US" dirty="0" smtClean="0"/>
              <a:t>per mezzo di </a:t>
            </a:r>
            <a:r>
              <a:rPr lang="en-US" dirty="0" err="1" smtClean="0"/>
              <a:t>un’ontologia</a:t>
            </a:r>
            <a:r>
              <a:rPr lang="en-US" dirty="0" smtClean="0"/>
              <a:t> </a:t>
            </a:r>
            <a:r>
              <a:rPr lang="en-US" dirty="0" err="1" smtClean="0"/>
              <a:t>che</a:t>
            </a:r>
            <a:r>
              <a:rPr lang="en-US" dirty="0" smtClean="0"/>
              <a:t> </a:t>
            </a:r>
            <a:r>
              <a:rPr lang="en-US" dirty="0" err="1" smtClean="0"/>
              <a:t>stiamo</a:t>
            </a:r>
            <a:r>
              <a:rPr lang="en-US" dirty="0" smtClean="0"/>
              <a:t> </a:t>
            </a:r>
            <a:r>
              <a:rPr lang="en-US" dirty="0" err="1" smtClean="0"/>
              <a:t>costruendo</a:t>
            </a:r>
            <a:r>
              <a:rPr lang="en-US" dirty="0" smtClean="0"/>
              <a:t> da zero</a:t>
            </a:r>
          </a:p>
          <a:p>
            <a:pPr fontAlgn="auto">
              <a:spcAft>
                <a:spcPts val="0"/>
              </a:spcAft>
              <a:buFont typeface="Arial" panose="020B0604020202020204" pitchFamily="34" charset="0"/>
              <a:buChar char="•"/>
              <a:defRPr/>
            </a:pPr>
            <a:r>
              <a:rPr lang="en-US" dirty="0" err="1" smtClean="0"/>
              <a:t>possiamo</a:t>
            </a:r>
            <a:r>
              <a:rPr lang="en-US" dirty="0" smtClean="0"/>
              <a:t> </a:t>
            </a:r>
            <a:r>
              <a:rPr lang="en-US" dirty="0" err="1" smtClean="0"/>
              <a:t>sfolgliare</a:t>
            </a:r>
            <a:r>
              <a:rPr lang="en-US" dirty="0" smtClean="0"/>
              <a:t> </a:t>
            </a:r>
            <a:r>
              <a:rPr lang="en-US" dirty="0" err="1" smtClean="0"/>
              <a:t>i</a:t>
            </a:r>
            <a:r>
              <a:rPr lang="en-US" dirty="0" smtClean="0"/>
              <a:t> </a:t>
            </a:r>
            <a:r>
              <a:rPr lang="en-US" dirty="0" err="1" smtClean="0"/>
              <a:t>testi</a:t>
            </a:r>
            <a:r>
              <a:rPr lang="en-US" dirty="0" smtClean="0"/>
              <a:t> per mezzo di </a:t>
            </a:r>
            <a:r>
              <a:rPr lang="en-US" dirty="0" err="1" smtClean="0"/>
              <a:t>una</a:t>
            </a:r>
            <a:r>
              <a:rPr lang="en-US" dirty="0" smtClean="0"/>
              <a:t> </a:t>
            </a:r>
            <a:r>
              <a:rPr lang="en-US" i="1" dirty="0" smtClean="0"/>
              <a:t>place interface </a:t>
            </a:r>
            <a:r>
              <a:rPr lang="en-US" dirty="0" smtClean="0"/>
              <a:t>in </a:t>
            </a:r>
            <a:r>
              <a:rPr lang="en-US" dirty="0" err="1" smtClean="0"/>
              <a:t>luogo</a:t>
            </a:r>
            <a:r>
              <a:rPr lang="en-US" dirty="0" smtClean="0"/>
              <a:t> </a:t>
            </a:r>
            <a:r>
              <a:rPr lang="en-US" dirty="0" err="1" smtClean="0"/>
              <a:t>della</a:t>
            </a:r>
            <a:r>
              <a:rPr lang="en-US" dirty="0" smtClean="0"/>
              <a:t> </a:t>
            </a:r>
            <a:r>
              <a:rPr lang="en-US" dirty="0" err="1" smtClean="0"/>
              <a:t>consueta</a:t>
            </a:r>
            <a:r>
              <a:rPr lang="en-US" dirty="0" smtClean="0"/>
              <a:t> </a:t>
            </a:r>
            <a:r>
              <a:rPr lang="en-US" i="1" dirty="0" smtClean="0"/>
              <a:t>page interface</a:t>
            </a:r>
          </a:p>
          <a:p>
            <a:pPr lvl="1" fontAlgn="auto">
              <a:spcAft>
                <a:spcPts val="0"/>
              </a:spcAft>
              <a:buFont typeface="Arial" panose="020B0604020202020204" pitchFamily="34" charset="0"/>
              <a:buChar char="–"/>
              <a:defRPr/>
            </a:pPr>
            <a:r>
              <a:rPr lang="en-US" i="1" dirty="0" err="1" smtClean="0"/>
              <a:t>il</a:t>
            </a:r>
            <a:r>
              <a:rPr lang="en-US" i="1" dirty="0" smtClean="0"/>
              <a:t> </a:t>
            </a:r>
            <a:r>
              <a:rPr lang="en-US" i="1" dirty="0" err="1" smtClean="0"/>
              <a:t>libro</a:t>
            </a:r>
            <a:r>
              <a:rPr lang="en-US" i="1" dirty="0" smtClean="0"/>
              <a:t> a </a:t>
            </a:r>
            <a:r>
              <a:rPr lang="en-US" i="1" dirty="0" err="1" smtClean="0"/>
              <a:t>stampa</a:t>
            </a:r>
            <a:r>
              <a:rPr lang="en-US" i="1" dirty="0" smtClean="0"/>
              <a:t> è un </a:t>
            </a:r>
            <a:r>
              <a:rPr lang="en-US" i="1" dirty="0" err="1" smtClean="0"/>
              <a:t>dispotivio</a:t>
            </a:r>
            <a:r>
              <a:rPr lang="en-US" i="1" dirty="0" smtClean="0"/>
              <a:t>, è </a:t>
            </a:r>
            <a:r>
              <a:rPr lang="en-US" i="1" dirty="0" err="1" smtClean="0"/>
              <a:t>un’interfaccia</a:t>
            </a:r>
            <a:r>
              <a:rPr lang="en-US" i="1" dirty="0" smtClean="0"/>
              <a:t> verso </a:t>
            </a:r>
            <a:r>
              <a:rPr lang="en-US" i="1" dirty="0" err="1" smtClean="0"/>
              <a:t>il</a:t>
            </a:r>
            <a:r>
              <a:rPr lang="en-US" i="1" dirty="0" smtClean="0"/>
              <a:t> </a:t>
            </a:r>
            <a:r>
              <a:rPr lang="en-US" i="1" dirty="0" err="1" smtClean="0"/>
              <a:t>contenuto</a:t>
            </a:r>
            <a:endParaRPr lang="en-US" i="1" dirty="0" smtClean="0"/>
          </a:p>
          <a:p>
            <a:pPr lvl="1" fontAlgn="auto">
              <a:spcAft>
                <a:spcPts val="0"/>
              </a:spcAft>
              <a:buFont typeface="Arial" panose="020B0604020202020204" pitchFamily="34" charset="0"/>
              <a:buChar cha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olo 1"/>
          <p:cNvSpPr>
            <a:spLocks noGrp="1"/>
          </p:cNvSpPr>
          <p:nvPr>
            <p:ph type="title"/>
          </p:nvPr>
        </p:nvSpPr>
        <p:spPr/>
        <p:txBody>
          <a:bodyPr/>
          <a:lstStyle/>
          <a:p>
            <a:r>
              <a:rPr lang="en-US" smtClean="0"/>
              <a:t>oltre geolat</a:t>
            </a:r>
          </a:p>
        </p:txBody>
      </p:sp>
      <p:sp>
        <p:nvSpPr>
          <p:cNvPr id="3" name="Segnaposto contenuto 2"/>
          <p:cNvSpPr>
            <a:spLocks noGrp="1"/>
          </p:cNvSpPr>
          <p:nvPr>
            <p:ph idx="1"/>
          </p:nvPr>
        </p:nvSpPr>
        <p:spPr/>
        <p:txBody>
          <a:bodyPr/>
          <a:lstStyle/>
          <a:p>
            <a:r>
              <a:rPr lang="en-US" smtClean="0"/>
              <a:t>geolat è un gran lavoro…</a:t>
            </a:r>
          </a:p>
          <a:p>
            <a:r>
              <a:rPr lang="en-US" smtClean="0"/>
              <a:t>ma possiamo pensare ad un lavoro analogo più vasto su opere di più letterature: </a:t>
            </a:r>
            <a:r>
              <a:rPr lang="en-US" b="1" smtClean="0"/>
              <a:t>geolit</a:t>
            </a:r>
          </a:p>
          <a:p>
            <a:r>
              <a:rPr lang="en-US" smtClean="0"/>
              <a:t>o anche ad un lavoro ancora più vasto che oltre ai luoghi annoti anche persone ed  eventi: </a:t>
            </a:r>
            <a:r>
              <a:rPr lang="en-US" b="1" smtClean="0"/>
              <a:t>ontolit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olo 1"/>
          <p:cNvSpPr>
            <a:spLocks noGrp="1"/>
          </p:cNvSpPr>
          <p:nvPr>
            <p:ph type="title"/>
          </p:nvPr>
        </p:nvSpPr>
        <p:spPr/>
        <p:txBody>
          <a:bodyPr/>
          <a:lstStyle/>
          <a:p>
            <a:r>
              <a:rPr lang="en-US" smtClean="0"/>
              <a:t>€€€</a:t>
            </a:r>
          </a:p>
        </p:txBody>
      </p:sp>
      <p:sp>
        <p:nvSpPr>
          <p:cNvPr id="47106" name="Segnaposto contenuto 2"/>
          <p:cNvSpPr>
            <a:spLocks noGrp="1"/>
          </p:cNvSpPr>
          <p:nvPr>
            <p:ph idx="1"/>
          </p:nvPr>
        </p:nvSpPr>
        <p:spPr/>
        <p:txBody>
          <a:bodyPr/>
          <a:lstStyle/>
          <a:p>
            <a:r>
              <a:rPr lang="en-US" smtClean="0"/>
              <a:t>serve denaro</a:t>
            </a:r>
          </a:p>
          <a:p>
            <a:r>
              <a:rPr lang="en-US" smtClean="0"/>
              <a:t>lo stiamo cercando nei bandi europei</a:t>
            </a:r>
          </a:p>
          <a:p>
            <a:r>
              <a:rPr lang="en-US" smtClean="0"/>
              <a:t>ne abbiamo ricevuto dal bando CSP e stiamo avviando una serie di attività di prototipazione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asellaDiTesto 3"/>
          <p:cNvSpPr txBox="1">
            <a:spLocks noChangeArrowheads="1"/>
          </p:cNvSpPr>
          <p:nvPr/>
        </p:nvSpPr>
        <p:spPr bwMode="auto">
          <a:xfrm>
            <a:off x="4572000" y="6488113"/>
            <a:ext cx="4576763" cy="307975"/>
          </a:xfrm>
          <a:prstGeom prst="rect">
            <a:avLst/>
          </a:prstGeom>
          <a:noFill/>
          <a:ln w="9525">
            <a:noFill/>
            <a:miter lim="800000"/>
            <a:headEnd/>
            <a:tailEnd/>
          </a:ln>
        </p:spPr>
        <p:txBody>
          <a:bodyPr>
            <a:spAutoFit/>
          </a:bodyPr>
          <a:lstStyle/>
          <a:p>
            <a:r>
              <a:rPr lang="en-US" sz="1400">
                <a:latin typeface="Calibri" pitchFamily="34" charset="0"/>
              </a:rPr>
              <a:t>Maurizio Lana, Università del Piemonte Orientale, Vercelli</a:t>
            </a:r>
          </a:p>
        </p:txBody>
      </p:sp>
      <p:sp>
        <p:nvSpPr>
          <p:cNvPr id="16386" name="Titolo 6"/>
          <p:cNvSpPr>
            <a:spLocks noGrp="1"/>
          </p:cNvSpPr>
          <p:nvPr>
            <p:ph type="title"/>
          </p:nvPr>
        </p:nvSpPr>
        <p:spPr/>
        <p:txBody>
          <a:bodyPr/>
          <a:lstStyle/>
          <a:p>
            <a:r>
              <a:rPr lang="en-US" smtClean="0"/>
              <a:t>la biblioteca digilibLT</a:t>
            </a:r>
          </a:p>
        </p:txBody>
      </p:sp>
      <p:sp>
        <p:nvSpPr>
          <p:cNvPr id="8" name="Segnaposto contenuto 7"/>
          <p:cNvSpPr>
            <a:spLocks noGrp="1"/>
          </p:cNvSpPr>
          <p:nvPr>
            <p:ph idx="1"/>
          </p:nvPr>
        </p:nvSpPr>
        <p:spPr>
          <a:xfrm>
            <a:off x="457200" y="1600200"/>
            <a:ext cx="8229600" cy="4132263"/>
          </a:xfrm>
        </p:spPr>
        <p:txBody>
          <a:bodyPr/>
          <a:lstStyle/>
          <a:p>
            <a:r>
              <a:rPr lang="en-US" smtClean="0"/>
              <a:t>nasce dalle idee e dal lavoro di un gruppo di latinisti con l’aiuto di bibliotecari e informatici</a:t>
            </a:r>
          </a:p>
          <a:p>
            <a:r>
              <a:rPr lang="en-US" smtClean="0"/>
              <a:t>completa la raccolta di testi latini classici nota come PHI cdrom #5.2 </a:t>
            </a:r>
          </a:p>
          <a:p>
            <a:r>
              <a:rPr lang="en-US" smtClean="0"/>
              <a:t>contiene i testi latini tardi dal II al V secolo d.C.</a:t>
            </a:r>
          </a:p>
          <a:p>
            <a:r>
              <a:rPr lang="en-US" smtClean="0"/>
              <a:t>le opere sono disponibili in formato TXT, PDF, XML-TEI, ePub: ogni formato, un tipo di uso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idx="1"/>
          </p:nvPr>
        </p:nvSpPr>
        <p:spPr>
          <a:xfrm>
            <a:off x="457200" y="1600200"/>
            <a:ext cx="8229600" cy="676275"/>
          </a:xfrm>
        </p:spPr>
        <p:txBody>
          <a:bodyPr rtlCol="0">
            <a:normAutofit/>
          </a:bodyPr>
          <a:lstStyle/>
          <a:p>
            <a:pPr marL="0" indent="0" fontAlgn="auto">
              <a:spcAft>
                <a:spcPts val="0"/>
              </a:spcAft>
              <a:buFont typeface="Arial" panose="020B0604020202020204" pitchFamily="34" charset="0"/>
              <a:buNone/>
              <a:defRPr/>
            </a:pPr>
            <a:endParaRPr lang="en-US" dirty="0" smtClean="0"/>
          </a:p>
          <a:p>
            <a:pPr fontAlgn="auto">
              <a:spcAft>
                <a:spcPts val="0"/>
              </a:spcAft>
              <a:buFont typeface="Arial" panose="020B0604020202020204" pitchFamily="34" charset="0"/>
              <a:buChar char="•"/>
              <a:defRPr/>
            </a:pPr>
            <a:endParaRPr lang="en-US" dirty="0"/>
          </a:p>
        </p:txBody>
      </p:sp>
      <p:sp>
        <p:nvSpPr>
          <p:cNvPr id="48130" name="CasellaDiTesto 9"/>
          <p:cNvSpPr txBox="1">
            <a:spLocks noChangeArrowheads="1"/>
          </p:cNvSpPr>
          <p:nvPr/>
        </p:nvSpPr>
        <p:spPr bwMode="auto">
          <a:xfrm>
            <a:off x="479425" y="887413"/>
            <a:ext cx="3671888" cy="3694112"/>
          </a:xfrm>
          <a:prstGeom prst="rect">
            <a:avLst/>
          </a:prstGeom>
          <a:noFill/>
          <a:ln w="9525">
            <a:noFill/>
            <a:miter lim="800000"/>
            <a:headEnd/>
            <a:tailEnd/>
          </a:ln>
        </p:spPr>
        <p:txBody>
          <a:bodyPr>
            <a:spAutoFit/>
          </a:bodyPr>
          <a:lstStyle/>
          <a:p>
            <a:r>
              <a:rPr lang="en-US">
                <a:latin typeface="Calibri" pitchFamily="34" charset="0"/>
              </a:rPr>
              <a:t>digilibLT:</a:t>
            </a:r>
          </a:p>
          <a:p>
            <a:r>
              <a:rPr lang="en-US">
                <a:latin typeface="Calibri" pitchFamily="34" charset="0"/>
              </a:rPr>
              <a:t>Raffaella Tabacco and Maurizio Lana;</a:t>
            </a:r>
          </a:p>
          <a:p>
            <a:r>
              <a:rPr lang="en-US">
                <a:latin typeface="Calibri" pitchFamily="34" charset="0"/>
              </a:rPr>
              <a:t>Andrea Balbo, Luigi Battezzato, </a:t>
            </a:r>
            <a:br>
              <a:rPr lang="en-US">
                <a:latin typeface="Calibri" pitchFamily="34" charset="0"/>
              </a:rPr>
            </a:br>
            <a:r>
              <a:rPr lang="en-US">
                <a:latin typeface="Calibri" pitchFamily="34" charset="0"/>
              </a:rPr>
              <a:t>Silvia Botto, Fabio Ciotti, Peter Heslin, Ermanno Malaspina, Roberta Piastri, Gabriella Vanotti;</a:t>
            </a:r>
          </a:p>
          <a:p>
            <a:r>
              <a:rPr lang="en-US">
                <a:latin typeface="Calibri" pitchFamily="34" charset="0"/>
              </a:rPr>
              <a:t>Simona Musso, Alice Borgna, Manuela Ferroni, Laura Mosca, </a:t>
            </a:r>
            <a:br>
              <a:rPr lang="en-US">
                <a:latin typeface="Calibri" pitchFamily="34" charset="0"/>
              </a:rPr>
            </a:br>
            <a:r>
              <a:rPr lang="en-US">
                <a:latin typeface="Calibri" pitchFamily="34" charset="0"/>
              </a:rPr>
              <a:t>David Paniagua, Valentina Rinaldi, Nadia Rosso, Beatrice Strona; </a:t>
            </a:r>
          </a:p>
          <a:p>
            <a:r>
              <a:rPr lang="en-US">
                <a:latin typeface="Calibri" pitchFamily="34" charset="0"/>
              </a:rPr>
              <a:t>Giancarlo Bessi, Maicol Formentelli, Manuela Naso, Simona Rota, </a:t>
            </a:r>
            <a:br>
              <a:rPr lang="en-US">
                <a:latin typeface="Calibri" pitchFamily="34" charset="0"/>
              </a:rPr>
            </a:br>
            <a:r>
              <a:rPr lang="en-US">
                <a:latin typeface="Calibri" pitchFamily="34" charset="0"/>
              </a:rPr>
              <a:t>Elisa Rugnone</a:t>
            </a:r>
          </a:p>
        </p:txBody>
      </p:sp>
      <p:sp>
        <p:nvSpPr>
          <p:cNvPr id="48131" name="Segnaposto contenuto 2"/>
          <p:cNvSpPr txBox="1">
            <a:spLocks/>
          </p:cNvSpPr>
          <p:nvPr/>
        </p:nvSpPr>
        <p:spPr bwMode="auto">
          <a:xfrm>
            <a:off x="-25400" y="4552950"/>
            <a:ext cx="4413250" cy="1612900"/>
          </a:xfrm>
          <a:prstGeom prst="rect">
            <a:avLst/>
          </a:prstGeom>
          <a:noFill/>
          <a:ln w="9525">
            <a:noFill/>
            <a:miter lim="800000"/>
            <a:headEnd/>
            <a:tailEnd/>
          </a:ln>
        </p:spPr>
        <p:txBody>
          <a:bodyPr/>
          <a:lstStyle/>
          <a:p>
            <a:pPr algn="r">
              <a:spcBef>
                <a:spcPct val="20000"/>
              </a:spcBef>
              <a:buFont typeface="Arial" charset="0"/>
              <a:buNone/>
            </a:pPr>
            <a:endParaRPr lang="en-US" sz="1600">
              <a:latin typeface="Calibri" pitchFamily="34" charset="0"/>
            </a:endParaRPr>
          </a:p>
          <a:p>
            <a:pPr algn="r">
              <a:spcBef>
                <a:spcPct val="20000"/>
              </a:spcBef>
              <a:buFont typeface="Arial" charset="0"/>
              <a:buNone/>
            </a:pPr>
            <a:endParaRPr lang="en-US" sz="1600">
              <a:latin typeface="Calibri" pitchFamily="34" charset="0"/>
            </a:endParaRPr>
          </a:p>
          <a:p>
            <a:pPr algn="r">
              <a:spcBef>
                <a:spcPct val="20000"/>
              </a:spcBef>
              <a:buFont typeface="Arial" charset="0"/>
              <a:buNone/>
            </a:pPr>
            <a:r>
              <a:rPr lang="en-US">
                <a:latin typeface="Calibri" pitchFamily="34" charset="0"/>
              </a:rPr>
              <a:t>questa iniziativa di ricerca è cofinanziata  da Regione Piemonte </a:t>
            </a:r>
          </a:p>
        </p:txBody>
      </p:sp>
      <p:pic>
        <p:nvPicPr>
          <p:cNvPr id="48132" name="Picture 5" descr="C:\Users\LANA\Documents\università\digilibLT progetto regionale 2009\logo regione piemonte.gif"/>
          <p:cNvPicPr>
            <a:picLocks noChangeAspect="1" noChangeArrowheads="1"/>
          </p:cNvPicPr>
          <p:nvPr/>
        </p:nvPicPr>
        <p:blipFill>
          <a:blip r:embed="rId3"/>
          <a:srcRect/>
          <a:stretch>
            <a:fillRect/>
          </a:stretch>
        </p:blipFill>
        <p:spPr bwMode="auto">
          <a:xfrm>
            <a:off x="2927350" y="4652963"/>
            <a:ext cx="1223963" cy="371475"/>
          </a:xfrm>
          <a:prstGeom prst="rect">
            <a:avLst/>
          </a:prstGeom>
          <a:noFill/>
          <a:ln w="9525">
            <a:noFill/>
            <a:miter lim="800000"/>
            <a:headEnd/>
            <a:tailEnd/>
          </a:ln>
        </p:spPr>
      </p:pic>
      <p:sp>
        <p:nvSpPr>
          <p:cNvPr id="48133" name="CasellaDiTesto 1"/>
          <p:cNvSpPr txBox="1">
            <a:spLocks noChangeArrowheads="1"/>
          </p:cNvSpPr>
          <p:nvPr/>
        </p:nvSpPr>
        <p:spPr bwMode="auto">
          <a:xfrm>
            <a:off x="4943475" y="908050"/>
            <a:ext cx="2952750" cy="2308225"/>
          </a:xfrm>
          <a:prstGeom prst="rect">
            <a:avLst/>
          </a:prstGeom>
          <a:noFill/>
          <a:ln w="9525">
            <a:noFill/>
            <a:miter lim="800000"/>
            <a:headEnd/>
            <a:tailEnd/>
          </a:ln>
        </p:spPr>
        <p:txBody>
          <a:bodyPr>
            <a:spAutoFit/>
          </a:bodyPr>
          <a:lstStyle/>
          <a:p>
            <a:r>
              <a:rPr lang="en-US">
                <a:latin typeface="Calibri" pitchFamily="34" charset="0"/>
              </a:rPr>
              <a:t>geolat:</a:t>
            </a:r>
          </a:p>
          <a:p>
            <a:r>
              <a:rPr lang="en-US">
                <a:latin typeface="Calibri" pitchFamily="34" charset="0"/>
              </a:rPr>
              <a:t>Maurizio Lana, Raffaella Afferni,Fabio Ciotti, Margherita Benzi, Diego Magro, Cristina Meini, Roberta Piastri, Gabriella Vanotti, Timothy Tambassi</a:t>
            </a:r>
          </a:p>
          <a:p>
            <a:endParaRPr lang="en-US">
              <a:latin typeface="Calibri" pitchFamily="34" charset="0"/>
            </a:endParaRPr>
          </a:p>
        </p:txBody>
      </p:sp>
      <p:sp>
        <p:nvSpPr>
          <p:cNvPr id="48134" name="Segnaposto contenuto 2"/>
          <p:cNvSpPr txBox="1">
            <a:spLocks/>
          </p:cNvSpPr>
          <p:nvPr/>
        </p:nvSpPr>
        <p:spPr bwMode="auto">
          <a:xfrm>
            <a:off x="4079875" y="4552950"/>
            <a:ext cx="4903788" cy="1612900"/>
          </a:xfrm>
          <a:prstGeom prst="rect">
            <a:avLst/>
          </a:prstGeom>
          <a:noFill/>
          <a:ln w="9525">
            <a:noFill/>
            <a:miter lim="800000"/>
            <a:headEnd/>
            <a:tailEnd/>
          </a:ln>
        </p:spPr>
        <p:txBody>
          <a:bodyPr/>
          <a:lstStyle/>
          <a:p>
            <a:pPr algn="r">
              <a:spcBef>
                <a:spcPct val="20000"/>
              </a:spcBef>
              <a:buFont typeface="Arial" charset="0"/>
              <a:buNone/>
            </a:pPr>
            <a:endParaRPr lang="en-US" sz="1600">
              <a:latin typeface="Calibri" pitchFamily="34" charset="0"/>
            </a:endParaRPr>
          </a:p>
          <a:p>
            <a:pPr algn="r">
              <a:spcBef>
                <a:spcPct val="20000"/>
              </a:spcBef>
              <a:buFont typeface="Arial" charset="0"/>
              <a:buNone/>
            </a:pPr>
            <a:endParaRPr lang="en-US" sz="1600">
              <a:latin typeface="Calibri" pitchFamily="34" charset="0"/>
            </a:endParaRPr>
          </a:p>
          <a:p>
            <a:pPr algn="r">
              <a:spcBef>
                <a:spcPct val="20000"/>
              </a:spcBef>
              <a:buFont typeface="Arial" charset="0"/>
              <a:buNone/>
            </a:pPr>
            <a:r>
              <a:rPr lang="en-US">
                <a:latin typeface="Calibri" pitchFamily="34" charset="0"/>
              </a:rPr>
              <a:t>questa iniziativa di ricerca  è cofinanziata  da </a:t>
            </a:r>
            <a:br>
              <a:rPr lang="en-US">
                <a:latin typeface="Calibri" pitchFamily="34" charset="0"/>
              </a:rPr>
            </a:br>
            <a:r>
              <a:rPr lang="en-US">
                <a:latin typeface="Calibri" pitchFamily="34" charset="0"/>
              </a:rPr>
              <a:t>Fondazione Compagnia di San Paolo </a:t>
            </a:r>
          </a:p>
        </p:txBody>
      </p:sp>
      <p:sp>
        <p:nvSpPr>
          <p:cNvPr id="48135" name="CasellaDiTesto 2"/>
          <p:cNvSpPr txBox="1">
            <a:spLocks noChangeArrowheads="1"/>
          </p:cNvSpPr>
          <p:nvPr/>
        </p:nvSpPr>
        <p:spPr bwMode="auto">
          <a:xfrm>
            <a:off x="2771775" y="260350"/>
            <a:ext cx="3671888" cy="585788"/>
          </a:xfrm>
          <a:prstGeom prst="rect">
            <a:avLst/>
          </a:prstGeom>
          <a:noFill/>
          <a:ln w="9525">
            <a:noFill/>
            <a:miter lim="800000"/>
            <a:headEnd/>
            <a:tailEnd/>
          </a:ln>
        </p:spPr>
        <p:txBody>
          <a:bodyPr>
            <a:spAutoFit/>
          </a:bodyPr>
          <a:lstStyle/>
          <a:p>
            <a:r>
              <a:rPr lang="en-US" sz="3200">
                <a:latin typeface="Calibri" pitchFamily="34" charset="0"/>
              </a:rPr>
              <a:t>le squadre in campo</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asellaDiTesto 3"/>
          <p:cNvSpPr txBox="1">
            <a:spLocks noChangeArrowheads="1"/>
          </p:cNvSpPr>
          <p:nvPr/>
        </p:nvSpPr>
        <p:spPr bwMode="auto">
          <a:xfrm>
            <a:off x="4572000" y="6488113"/>
            <a:ext cx="4576763" cy="307975"/>
          </a:xfrm>
          <a:prstGeom prst="rect">
            <a:avLst/>
          </a:prstGeom>
          <a:noFill/>
          <a:ln w="9525">
            <a:noFill/>
            <a:miter lim="800000"/>
            <a:headEnd/>
            <a:tailEnd/>
          </a:ln>
        </p:spPr>
        <p:txBody>
          <a:bodyPr>
            <a:spAutoFit/>
          </a:bodyPr>
          <a:lstStyle/>
          <a:p>
            <a:r>
              <a:rPr lang="en-US" sz="1400">
                <a:latin typeface="Calibri" pitchFamily="34" charset="0"/>
              </a:rPr>
              <a:t>Maurizio Lana, Università del Piemonte Orientale, Vercelli</a:t>
            </a:r>
          </a:p>
        </p:txBody>
      </p:sp>
      <p:sp>
        <p:nvSpPr>
          <p:cNvPr id="18434" name="Titolo 6"/>
          <p:cNvSpPr>
            <a:spLocks noGrp="1"/>
          </p:cNvSpPr>
          <p:nvPr>
            <p:ph type="title"/>
          </p:nvPr>
        </p:nvSpPr>
        <p:spPr/>
        <p:txBody>
          <a:bodyPr/>
          <a:lstStyle/>
          <a:p>
            <a:r>
              <a:rPr lang="en-US" smtClean="0"/>
              <a:t>digilibLT: una digital library</a:t>
            </a:r>
          </a:p>
        </p:txBody>
      </p:sp>
      <p:sp>
        <p:nvSpPr>
          <p:cNvPr id="8" name="Segnaposto contenuto 7"/>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en-US" sz="2400" dirty="0"/>
              <a:t>IFLA/UNESCO Manifesto for Digital Libraries, 2013 </a:t>
            </a:r>
            <a:r>
              <a:rPr lang="en-US" sz="2400" dirty="0" smtClean="0"/>
              <a:t> </a:t>
            </a:r>
          </a:p>
          <a:p>
            <a:pPr marL="0" indent="0" fontAlgn="auto">
              <a:spcAft>
                <a:spcPts val="0"/>
              </a:spcAft>
              <a:buFont typeface="Arial" panose="020B0604020202020204" pitchFamily="34" charset="0"/>
              <a:buNone/>
              <a:defRPr/>
            </a:pPr>
            <a:endParaRPr lang="en-US" sz="2400" dirty="0" smtClean="0"/>
          </a:p>
          <a:p>
            <a:pPr marL="0" indent="0" fontAlgn="auto">
              <a:spcAft>
                <a:spcPts val="0"/>
              </a:spcAft>
              <a:buFont typeface="Arial" panose="020B0604020202020204" pitchFamily="34" charset="0"/>
              <a:buNone/>
              <a:defRPr/>
            </a:pPr>
            <a:r>
              <a:rPr lang="en-US" sz="3000" dirty="0" smtClean="0"/>
              <a:t>a </a:t>
            </a:r>
            <a:r>
              <a:rPr lang="en-US" sz="3000" dirty="0"/>
              <a:t>digital library is an </a:t>
            </a:r>
            <a:r>
              <a:rPr lang="en-US" sz="3000" b="1" dirty="0"/>
              <a:t>online collection</a:t>
            </a:r>
            <a:r>
              <a:rPr lang="en-US" sz="3000" dirty="0"/>
              <a:t> of </a:t>
            </a:r>
            <a:r>
              <a:rPr lang="en-US" sz="3000" b="1" dirty="0"/>
              <a:t>digital objects</a:t>
            </a:r>
            <a:r>
              <a:rPr lang="en-US" sz="3000" dirty="0"/>
              <a:t>, of </a:t>
            </a:r>
            <a:r>
              <a:rPr lang="en-US" sz="3000" b="1" dirty="0"/>
              <a:t>assured quality</a:t>
            </a:r>
            <a:r>
              <a:rPr lang="en-US" sz="3000" dirty="0"/>
              <a:t>, that are created or collected and managed according to </a:t>
            </a:r>
            <a:r>
              <a:rPr lang="en-US" sz="3000" b="1" dirty="0" smtClean="0"/>
              <a:t>internationally </a:t>
            </a:r>
            <a:r>
              <a:rPr lang="en-US" sz="3000" b="1" dirty="0"/>
              <a:t>accepted principles</a:t>
            </a:r>
            <a:r>
              <a:rPr lang="en-US" sz="3000" dirty="0"/>
              <a:t> for collection development and made </a:t>
            </a:r>
            <a:r>
              <a:rPr lang="en-US" sz="3000" b="1" dirty="0"/>
              <a:t>accessible in a coherent and sustainable manner</a:t>
            </a:r>
            <a:r>
              <a:rPr lang="en-US" sz="3000" dirty="0"/>
              <a:t>, supported by </a:t>
            </a:r>
            <a:r>
              <a:rPr lang="en-US" sz="3000" b="1" dirty="0"/>
              <a:t>services</a:t>
            </a:r>
            <a:r>
              <a:rPr lang="en-US" sz="3000" dirty="0"/>
              <a:t> necessary to allow users to retrieve and exploit the </a:t>
            </a:r>
            <a:r>
              <a:rPr lang="en-US" sz="3000" dirty="0" smtClean="0"/>
              <a:t>resources</a:t>
            </a:r>
          </a:p>
          <a:p>
            <a:pPr marL="0" indent="0" algn="r" fontAlgn="auto">
              <a:spcAft>
                <a:spcPts val="0"/>
              </a:spcAft>
              <a:buFont typeface="Arial" panose="020B0604020202020204" pitchFamily="34" charset="0"/>
              <a:buNone/>
              <a:defRPr/>
            </a:pPr>
            <a:endParaRPr lang="en-US" sz="2000" dirty="0" smtClean="0"/>
          </a:p>
          <a:p>
            <a:pPr fontAlgn="auto">
              <a:spcAft>
                <a:spcPts val="0"/>
              </a:spcAft>
              <a:buFont typeface="Arial" panose="020B0604020202020204" pitchFamily="34" charset="0"/>
              <a:buChar char="•"/>
              <a:defRPr/>
            </a:pPr>
            <a:endParaRPr lang="en-US" dirty="0" smtClean="0"/>
          </a:p>
          <a:p>
            <a:pPr fontAlgn="auto">
              <a:spcAft>
                <a:spcPts val="0"/>
              </a:spcAft>
              <a:buFont typeface="Arial" panose="020B0604020202020204" pitchFamily="34" charset="0"/>
              <a:buChar char="•"/>
              <a:defRPr/>
            </a:pPr>
            <a:endParaRPr lang="en-US" dirty="0" smtClean="0"/>
          </a:p>
          <a:p>
            <a:pPr fontAlgn="auto">
              <a:spcAft>
                <a:spcPts val="0"/>
              </a:spcAft>
              <a:buFont typeface="Arial" panose="020B0604020202020204"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asellaDiTesto 3"/>
          <p:cNvSpPr txBox="1">
            <a:spLocks noChangeArrowheads="1"/>
          </p:cNvSpPr>
          <p:nvPr/>
        </p:nvSpPr>
        <p:spPr bwMode="auto">
          <a:xfrm>
            <a:off x="4572000" y="6488113"/>
            <a:ext cx="4576763" cy="307975"/>
          </a:xfrm>
          <a:prstGeom prst="rect">
            <a:avLst/>
          </a:prstGeom>
          <a:noFill/>
          <a:ln w="9525">
            <a:noFill/>
            <a:miter lim="800000"/>
            <a:headEnd/>
            <a:tailEnd/>
          </a:ln>
        </p:spPr>
        <p:txBody>
          <a:bodyPr>
            <a:spAutoFit/>
          </a:bodyPr>
          <a:lstStyle/>
          <a:p>
            <a:r>
              <a:rPr lang="en-US" sz="1400">
                <a:latin typeface="Calibri" pitchFamily="34" charset="0"/>
              </a:rPr>
              <a:t>Maurizio Lana, Università del Piemonte Orientale, Vercelli</a:t>
            </a:r>
          </a:p>
        </p:txBody>
      </p:sp>
      <p:sp>
        <p:nvSpPr>
          <p:cNvPr id="20482" name="Titolo 6"/>
          <p:cNvSpPr>
            <a:spLocks noGrp="1"/>
          </p:cNvSpPr>
          <p:nvPr>
            <p:ph type="title"/>
          </p:nvPr>
        </p:nvSpPr>
        <p:spPr/>
        <p:txBody>
          <a:bodyPr/>
          <a:lstStyle/>
          <a:p>
            <a:r>
              <a:rPr lang="en-US" smtClean="0"/>
              <a:t>digilibLT: una digital library</a:t>
            </a:r>
          </a:p>
        </p:txBody>
      </p:sp>
      <p:sp>
        <p:nvSpPr>
          <p:cNvPr id="8" name="Segnaposto contenuto 7"/>
          <p:cNvSpPr>
            <a:spLocks noGrp="1"/>
          </p:cNvSpPr>
          <p:nvPr>
            <p:ph idx="1"/>
          </p:nvPr>
        </p:nvSpPr>
        <p:spPr/>
        <p:txBody>
          <a:bodyPr rtlCol="0">
            <a:normAutofit fontScale="92500"/>
          </a:bodyPr>
          <a:lstStyle/>
          <a:p>
            <a:pPr marL="0" indent="0" fontAlgn="auto">
              <a:spcAft>
                <a:spcPts val="0"/>
              </a:spcAft>
              <a:buFont typeface="Arial" panose="020B0604020202020204" pitchFamily="34" charset="0"/>
              <a:buNone/>
              <a:defRPr/>
            </a:pPr>
            <a:r>
              <a:rPr lang="en-US" sz="2400" b="1" dirty="0"/>
              <a:t>online </a:t>
            </a:r>
            <a:r>
              <a:rPr lang="en-US" sz="2400" b="1" dirty="0" smtClean="0"/>
              <a:t>collection: </a:t>
            </a:r>
            <a:r>
              <a:rPr lang="en-US" sz="2400" dirty="0" smtClean="0">
                <a:hlinkClick r:id="rId3"/>
              </a:rPr>
              <a:t>www.digiliblt.unipmn.it</a:t>
            </a:r>
            <a:r>
              <a:rPr lang="en-US" sz="2400" dirty="0" smtClean="0"/>
              <a:t> </a:t>
            </a:r>
            <a:br>
              <a:rPr lang="en-US" sz="2400" dirty="0" smtClean="0"/>
            </a:br>
            <a:r>
              <a:rPr lang="en-US" sz="2400" b="1" dirty="0" smtClean="0"/>
              <a:t>digital objects: </a:t>
            </a:r>
            <a:r>
              <a:rPr lang="en-US" sz="2400" dirty="0" err="1" smtClean="0"/>
              <a:t>opere</a:t>
            </a:r>
            <a:r>
              <a:rPr lang="en-US" sz="2400" dirty="0" smtClean="0"/>
              <a:t> in </a:t>
            </a:r>
            <a:r>
              <a:rPr lang="en-US" sz="2400" dirty="0" err="1" smtClean="0"/>
              <a:t>formato</a:t>
            </a:r>
            <a:r>
              <a:rPr lang="en-US" sz="2400" dirty="0" smtClean="0"/>
              <a:t> TXT, PDF, XML-TEI, ePub</a:t>
            </a:r>
            <a:r>
              <a:rPr lang="en-US" sz="2400" b="1" dirty="0" smtClean="0"/>
              <a:t/>
            </a:r>
            <a:br>
              <a:rPr lang="en-US" sz="2400" b="1" dirty="0" smtClean="0"/>
            </a:br>
            <a:r>
              <a:rPr lang="en-US" sz="2400" b="1" dirty="0" smtClean="0"/>
              <a:t>assured quality: </a:t>
            </a:r>
            <a:r>
              <a:rPr lang="en-US" sz="2400" dirty="0" smtClean="0"/>
              <a:t>le </a:t>
            </a:r>
            <a:r>
              <a:rPr lang="en-US" sz="2400" dirty="0" err="1" smtClean="0"/>
              <a:t>opere</a:t>
            </a:r>
            <a:r>
              <a:rPr lang="en-US" sz="2400" dirty="0" smtClean="0"/>
              <a:t> </a:t>
            </a:r>
            <a:r>
              <a:rPr lang="en-US" sz="2400" dirty="0" err="1" smtClean="0"/>
              <a:t>provengono</a:t>
            </a:r>
            <a:r>
              <a:rPr lang="en-US" sz="2400" dirty="0" smtClean="0"/>
              <a:t> da </a:t>
            </a:r>
            <a:r>
              <a:rPr lang="en-US" sz="2400" dirty="0" err="1" smtClean="0"/>
              <a:t>edizioni</a:t>
            </a:r>
            <a:r>
              <a:rPr lang="en-US" sz="2400" dirty="0" smtClean="0"/>
              <a:t> </a:t>
            </a:r>
            <a:r>
              <a:rPr lang="en-US" sz="2400" dirty="0" err="1" smtClean="0"/>
              <a:t>critiche</a:t>
            </a:r>
            <a:r>
              <a:rPr lang="en-US" sz="2400" dirty="0" smtClean="0"/>
              <a:t> </a:t>
            </a:r>
            <a:r>
              <a:rPr lang="en-US" sz="2400" dirty="0" err="1" smtClean="0"/>
              <a:t>selezionate</a:t>
            </a:r>
            <a:endParaRPr lang="en-US" sz="2400" dirty="0" smtClean="0"/>
          </a:p>
          <a:p>
            <a:pPr marL="0" indent="0" fontAlgn="auto">
              <a:spcAft>
                <a:spcPts val="0"/>
              </a:spcAft>
              <a:buFont typeface="Arial" panose="020B0604020202020204" pitchFamily="34" charset="0"/>
              <a:buNone/>
              <a:defRPr/>
            </a:pPr>
            <a:r>
              <a:rPr lang="en-US" sz="2400" b="1" dirty="0" smtClean="0"/>
              <a:t>internationally </a:t>
            </a:r>
            <a:r>
              <a:rPr lang="en-US" sz="2400" b="1" dirty="0"/>
              <a:t>accepted principles</a:t>
            </a:r>
            <a:r>
              <a:rPr lang="en-US" sz="2400" dirty="0"/>
              <a:t> </a:t>
            </a:r>
            <a:r>
              <a:rPr lang="en-US" sz="2400" b="1" dirty="0"/>
              <a:t>for collection </a:t>
            </a:r>
            <a:r>
              <a:rPr lang="en-US" sz="2400" b="1" dirty="0" smtClean="0"/>
              <a:t>development:</a:t>
            </a:r>
            <a:r>
              <a:rPr lang="en-US" sz="2400" dirty="0" smtClean="0"/>
              <a:t> </a:t>
            </a:r>
            <a:r>
              <a:rPr lang="en-US" sz="2400" dirty="0" err="1" smtClean="0"/>
              <a:t>licenze</a:t>
            </a:r>
            <a:r>
              <a:rPr lang="en-US" sz="2400" dirty="0" smtClean="0"/>
              <a:t> CC per </a:t>
            </a:r>
            <a:r>
              <a:rPr lang="en-US" sz="2400" dirty="0" err="1" smtClean="0"/>
              <a:t>ogni</a:t>
            </a:r>
            <a:r>
              <a:rPr lang="en-US" sz="2400" dirty="0" smtClean="0"/>
              <a:t> </a:t>
            </a:r>
            <a:r>
              <a:rPr lang="en-US" sz="2400" dirty="0" err="1" smtClean="0"/>
              <a:t>contenuto</a:t>
            </a:r>
            <a:r>
              <a:rPr lang="en-US" sz="2400" dirty="0" smtClean="0"/>
              <a:t> </a:t>
            </a:r>
            <a:r>
              <a:rPr lang="en-US" sz="2400" dirty="0" err="1" smtClean="0"/>
              <a:t>dellla</a:t>
            </a:r>
            <a:r>
              <a:rPr lang="en-US" sz="2400" dirty="0" smtClean="0"/>
              <a:t> </a:t>
            </a:r>
            <a:r>
              <a:rPr lang="en-US" sz="2400" dirty="0" err="1" smtClean="0"/>
              <a:t>biblioteca</a:t>
            </a:r>
            <a:r>
              <a:rPr lang="en-US" sz="2400" dirty="0" smtClean="0"/>
              <a:t> e del </a:t>
            </a:r>
            <a:r>
              <a:rPr lang="en-US" sz="2400" dirty="0" err="1" smtClean="0"/>
              <a:t>sito</a:t>
            </a:r>
            <a:endParaRPr lang="en-US" sz="2400" dirty="0" smtClean="0"/>
          </a:p>
          <a:p>
            <a:pPr marL="0" indent="0" fontAlgn="auto">
              <a:spcAft>
                <a:spcPts val="0"/>
              </a:spcAft>
              <a:buFont typeface="Arial" panose="020B0604020202020204" pitchFamily="34" charset="0"/>
              <a:buNone/>
              <a:defRPr/>
            </a:pPr>
            <a:r>
              <a:rPr lang="en-US" sz="2400" b="1" dirty="0" smtClean="0"/>
              <a:t>coherent: </a:t>
            </a:r>
            <a:r>
              <a:rPr lang="en-US" sz="2400" dirty="0" err="1" smtClean="0"/>
              <a:t>l’accesso</a:t>
            </a:r>
            <a:r>
              <a:rPr lang="en-US" sz="2400" dirty="0" smtClean="0"/>
              <a:t> </a:t>
            </a:r>
            <a:r>
              <a:rPr lang="en-US" sz="2400" dirty="0" err="1" smtClean="0"/>
              <a:t>avviene</a:t>
            </a:r>
            <a:r>
              <a:rPr lang="en-US" sz="2400" dirty="0" smtClean="0"/>
              <a:t> </a:t>
            </a:r>
            <a:r>
              <a:rPr lang="en-US" sz="2400" dirty="0" err="1" smtClean="0"/>
              <a:t>attraverso</a:t>
            </a:r>
            <a:r>
              <a:rPr lang="en-US" sz="2400" dirty="0" smtClean="0"/>
              <a:t> </a:t>
            </a:r>
            <a:r>
              <a:rPr lang="en-US" sz="2400" dirty="0" err="1" smtClean="0"/>
              <a:t>i</a:t>
            </a:r>
            <a:r>
              <a:rPr lang="en-US" sz="2400" dirty="0" smtClean="0"/>
              <a:t> </a:t>
            </a:r>
            <a:r>
              <a:rPr lang="en-US" sz="2400" dirty="0" err="1" smtClean="0"/>
              <a:t>consueti</a:t>
            </a:r>
            <a:r>
              <a:rPr lang="en-US" sz="2400" dirty="0" smtClean="0"/>
              <a:t> </a:t>
            </a:r>
            <a:r>
              <a:rPr lang="en-US" sz="2400" dirty="0" err="1" smtClean="0"/>
              <a:t>criteri</a:t>
            </a:r>
            <a:r>
              <a:rPr lang="en-US" sz="2400" dirty="0" smtClean="0"/>
              <a:t> di </a:t>
            </a:r>
            <a:r>
              <a:rPr lang="en-US" sz="2400" dirty="0" err="1" smtClean="0"/>
              <a:t>scelta</a:t>
            </a:r>
            <a:r>
              <a:rPr lang="en-US" sz="2400" dirty="0" smtClean="0"/>
              <a:t>/</a:t>
            </a:r>
            <a:r>
              <a:rPr lang="en-US" sz="2400" dirty="0" err="1" smtClean="0"/>
              <a:t>selezione</a:t>
            </a:r>
            <a:r>
              <a:rPr lang="en-US" sz="2400" dirty="0" smtClean="0"/>
              <a:t>: </a:t>
            </a:r>
            <a:r>
              <a:rPr lang="en-US" sz="2400" dirty="0" err="1" smtClean="0"/>
              <a:t>autore</a:t>
            </a:r>
            <a:r>
              <a:rPr lang="en-US" sz="2400" dirty="0" smtClean="0"/>
              <a:t>, </a:t>
            </a:r>
            <a:r>
              <a:rPr lang="en-US" sz="2400" dirty="0" err="1" smtClean="0"/>
              <a:t>titolo</a:t>
            </a:r>
            <a:r>
              <a:rPr lang="en-US" sz="2400" dirty="0" smtClean="0"/>
              <a:t>, </a:t>
            </a:r>
            <a:r>
              <a:rPr lang="en-US" sz="2400" dirty="0" err="1" smtClean="0"/>
              <a:t>edizione</a:t>
            </a:r>
            <a:r>
              <a:rPr lang="en-US" sz="2400" dirty="0" smtClean="0"/>
              <a:t>, </a:t>
            </a:r>
            <a:r>
              <a:rPr lang="en-US" sz="2400" dirty="0" err="1" smtClean="0"/>
              <a:t>soggetto</a:t>
            </a:r>
            <a:r>
              <a:rPr lang="en-US" sz="2400" dirty="0" smtClean="0"/>
              <a:t>, </a:t>
            </a:r>
            <a:r>
              <a:rPr lang="en-US" sz="2400" dirty="0" err="1" smtClean="0"/>
              <a:t>descrittori</a:t>
            </a:r>
            <a:r>
              <a:rPr lang="en-US" sz="2400" dirty="0" smtClean="0"/>
              <a:t> del </a:t>
            </a:r>
            <a:r>
              <a:rPr lang="en-US" sz="2400" dirty="0" err="1" smtClean="0"/>
              <a:t>contenuto</a:t>
            </a:r>
            <a:r>
              <a:rPr lang="en-US" sz="2400" dirty="0" smtClean="0"/>
              <a:t> (</a:t>
            </a:r>
            <a:r>
              <a:rPr lang="en-US" sz="2400" dirty="0" err="1" smtClean="0"/>
              <a:t>ricerca</a:t>
            </a:r>
            <a:r>
              <a:rPr lang="en-US" sz="2400" dirty="0" smtClean="0"/>
              <a:t> a </a:t>
            </a:r>
            <a:r>
              <a:rPr lang="en-US" sz="2400" dirty="0" err="1" smtClean="0"/>
              <a:t>faccette</a:t>
            </a:r>
            <a:r>
              <a:rPr lang="en-US" sz="2400" dirty="0" smtClean="0"/>
              <a:t>)</a:t>
            </a:r>
          </a:p>
          <a:p>
            <a:pPr marL="0" indent="0" fontAlgn="auto">
              <a:spcAft>
                <a:spcPts val="0"/>
              </a:spcAft>
              <a:buFont typeface="Arial" panose="020B0604020202020204" pitchFamily="34" charset="0"/>
              <a:buNone/>
              <a:defRPr/>
            </a:pPr>
            <a:r>
              <a:rPr lang="en-US" sz="2400" b="1" dirty="0" smtClean="0"/>
              <a:t>sustainable: </a:t>
            </a:r>
            <a:r>
              <a:rPr lang="en-US" sz="2400" dirty="0" smtClean="0"/>
              <a:t>[digilibLT è </a:t>
            </a:r>
            <a:r>
              <a:rPr lang="en-US" sz="2400" dirty="0" err="1" smtClean="0"/>
              <a:t>conforme</a:t>
            </a:r>
            <a:r>
              <a:rPr lang="en-US" sz="2400" dirty="0" smtClean="0"/>
              <a:t> </a:t>
            </a:r>
            <a:r>
              <a:rPr lang="en-US" sz="2400" dirty="0" err="1" smtClean="0"/>
              <a:t>ai</a:t>
            </a:r>
            <a:r>
              <a:rPr lang="en-US" sz="2400" dirty="0" smtClean="0"/>
              <a:t> </a:t>
            </a:r>
            <a:r>
              <a:rPr lang="en-US" sz="2400" dirty="0" err="1" smtClean="0"/>
              <a:t>criteri</a:t>
            </a:r>
            <a:r>
              <a:rPr lang="en-US" sz="2400" dirty="0" smtClean="0"/>
              <a:t> di </a:t>
            </a:r>
            <a:r>
              <a:rPr lang="en-US" sz="2400" dirty="0" err="1" smtClean="0"/>
              <a:t>sostenibilità</a:t>
            </a:r>
            <a:r>
              <a:rPr lang="en-US" sz="2400" dirty="0" smtClean="0"/>
              <a:t>]</a:t>
            </a:r>
          </a:p>
          <a:p>
            <a:pPr marL="0" indent="0" fontAlgn="auto">
              <a:spcAft>
                <a:spcPts val="0"/>
              </a:spcAft>
              <a:buFont typeface="Arial" panose="020B0604020202020204" pitchFamily="34" charset="0"/>
              <a:buNone/>
              <a:defRPr/>
            </a:pPr>
            <a:r>
              <a:rPr lang="en-US" sz="2400" b="1" dirty="0" smtClean="0"/>
              <a:t>services: </a:t>
            </a:r>
            <a:r>
              <a:rPr lang="en-US" sz="2400" dirty="0" err="1" smtClean="0"/>
              <a:t>bibliografia</a:t>
            </a:r>
            <a:r>
              <a:rPr lang="en-US" sz="2400" dirty="0" smtClean="0"/>
              <a:t> </a:t>
            </a:r>
            <a:r>
              <a:rPr lang="en-US" sz="2400" dirty="0" err="1" smtClean="0"/>
              <a:t>selezionata</a:t>
            </a:r>
            <a:r>
              <a:rPr lang="en-US" sz="2400" dirty="0" smtClean="0"/>
              <a:t> di </a:t>
            </a:r>
            <a:r>
              <a:rPr lang="en-US" sz="2400" dirty="0" err="1" smtClean="0"/>
              <a:t>riferimento</a:t>
            </a:r>
            <a:r>
              <a:rPr lang="en-US" sz="2400" dirty="0" smtClean="0"/>
              <a:t>; </a:t>
            </a:r>
            <a:r>
              <a:rPr lang="en-US" sz="2400" dirty="0" err="1" smtClean="0"/>
              <a:t>schede</a:t>
            </a:r>
            <a:r>
              <a:rPr lang="en-US" sz="2400" dirty="0" smtClean="0"/>
              <a:t> </a:t>
            </a:r>
            <a:r>
              <a:rPr lang="en-US" sz="2400" dirty="0" err="1" smtClean="0"/>
              <a:t>introduttive</a:t>
            </a:r>
            <a:r>
              <a:rPr lang="en-US" sz="2400" dirty="0" smtClean="0"/>
              <a:t> per </a:t>
            </a:r>
            <a:r>
              <a:rPr lang="en-US" sz="2400" dirty="0" err="1" smtClean="0"/>
              <a:t>ogni</a:t>
            </a:r>
            <a:r>
              <a:rPr lang="en-US" sz="2400" dirty="0" smtClean="0"/>
              <a:t> </a:t>
            </a:r>
            <a:r>
              <a:rPr lang="en-US" sz="2400" dirty="0" err="1" smtClean="0"/>
              <a:t>autore</a:t>
            </a:r>
            <a:r>
              <a:rPr lang="en-US" sz="2400" dirty="0" smtClean="0"/>
              <a:t> </a:t>
            </a:r>
            <a:r>
              <a:rPr lang="en-US" sz="2400" dirty="0" err="1" smtClean="0"/>
              <a:t>ed</a:t>
            </a:r>
            <a:r>
              <a:rPr lang="en-US" sz="2400" dirty="0" smtClean="0"/>
              <a:t> opera; </a:t>
            </a:r>
            <a:r>
              <a:rPr lang="en-US" sz="2400" dirty="0" err="1" smtClean="0"/>
              <a:t>strumenti</a:t>
            </a:r>
            <a:r>
              <a:rPr lang="en-US" sz="2400" dirty="0" smtClean="0"/>
              <a:t> di </a:t>
            </a:r>
            <a:r>
              <a:rPr lang="en-US" sz="2400" dirty="0" err="1" smtClean="0"/>
              <a:t>contatto</a:t>
            </a:r>
            <a:r>
              <a:rPr lang="en-US" sz="2400" dirty="0" smtClean="0"/>
              <a:t> con </a:t>
            </a:r>
            <a:r>
              <a:rPr lang="en-US" sz="2400" dirty="0" err="1" smtClean="0"/>
              <a:t>i</a:t>
            </a:r>
            <a:r>
              <a:rPr lang="en-US" sz="2400" dirty="0" smtClean="0"/>
              <a:t> </a:t>
            </a:r>
            <a:r>
              <a:rPr lang="en-US" sz="2400" dirty="0" err="1" smtClean="0"/>
              <a:t>lettori</a:t>
            </a:r>
            <a:r>
              <a:rPr lang="en-US" sz="2400" dirty="0" smtClean="0"/>
              <a:t>; </a:t>
            </a:r>
            <a:r>
              <a:rPr lang="en-US" sz="2400" dirty="0" err="1" smtClean="0"/>
              <a:t>notizie</a:t>
            </a:r>
            <a:r>
              <a:rPr lang="en-US" sz="2400" dirty="0" smtClean="0"/>
              <a:t> </a:t>
            </a:r>
            <a:r>
              <a:rPr lang="en-US" sz="2400" dirty="0" err="1" smtClean="0"/>
              <a:t>dalla</a:t>
            </a:r>
            <a:r>
              <a:rPr lang="en-US" sz="2400" dirty="0" smtClean="0"/>
              <a:t> </a:t>
            </a:r>
            <a:r>
              <a:rPr lang="en-US" sz="2400" dirty="0" err="1" smtClean="0"/>
              <a:t>biblioteca</a:t>
            </a:r>
            <a:r>
              <a:rPr lang="en-US" sz="2400" dirty="0" smtClean="0"/>
              <a:t>; …</a:t>
            </a:r>
          </a:p>
          <a:p>
            <a:pPr fontAlgn="auto">
              <a:spcAft>
                <a:spcPts val="0"/>
              </a:spcAft>
              <a:buFont typeface="Arial" panose="020B0604020202020204" pitchFamily="34" charset="0"/>
              <a:buChar char="•"/>
              <a:defRPr/>
            </a:pPr>
            <a:endParaRPr lang="en-US" dirty="0" smtClean="0"/>
          </a:p>
          <a:p>
            <a:pPr fontAlgn="auto">
              <a:spcAft>
                <a:spcPts val="0"/>
              </a:spcAft>
              <a:buFont typeface="Arial" panose="020B0604020202020204" pitchFamily="34" charset="0"/>
              <a:buChar char="•"/>
              <a:defRPr/>
            </a:pPr>
            <a:endParaRPr lang="en-US" dirty="0" smtClean="0"/>
          </a:p>
          <a:p>
            <a:pPr fontAlgn="auto">
              <a:spcAft>
                <a:spcPts val="0"/>
              </a:spcAft>
              <a:buFont typeface="Arial" panose="020B0604020202020204" pitchFamily="34" charset="0"/>
              <a:buChar cha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asellaDiTesto 3"/>
          <p:cNvSpPr txBox="1">
            <a:spLocks noChangeArrowheads="1"/>
          </p:cNvSpPr>
          <p:nvPr/>
        </p:nvSpPr>
        <p:spPr bwMode="auto">
          <a:xfrm>
            <a:off x="4572000" y="6488113"/>
            <a:ext cx="4576763" cy="307975"/>
          </a:xfrm>
          <a:prstGeom prst="rect">
            <a:avLst/>
          </a:prstGeom>
          <a:noFill/>
          <a:ln w="9525">
            <a:noFill/>
            <a:miter lim="800000"/>
            <a:headEnd/>
            <a:tailEnd/>
          </a:ln>
        </p:spPr>
        <p:txBody>
          <a:bodyPr>
            <a:spAutoFit/>
          </a:bodyPr>
          <a:lstStyle/>
          <a:p>
            <a:r>
              <a:rPr lang="en-US" sz="1400">
                <a:latin typeface="Calibri" pitchFamily="34" charset="0"/>
              </a:rPr>
              <a:t>Maurizio Lana, Università del Piemonte Orientale, Vercelli</a:t>
            </a:r>
          </a:p>
        </p:txBody>
      </p:sp>
      <p:sp>
        <p:nvSpPr>
          <p:cNvPr id="22530" name="Titolo 6"/>
          <p:cNvSpPr>
            <a:spLocks noGrp="1"/>
          </p:cNvSpPr>
          <p:nvPr>
            <p:ph type="title"/>
          </p:nvPr>
        </p:nvSpPr>
        <p:spPr/>
        <p:txBody>
          <a:bodyPr/>
          <a:lstStyle/>
          <a:p>
            <a:r>
              <a:rPr lang="en-US" smtClean="0"/>
              <a:t>servizi digilibLT </a:t>
            </a:r>
          </a:p>
        </p:txBody>
      </p:sp>
      <p:pic>
        <p:nvPicPr>
          <p:cNvPr id="22531" name="Picture 2"/>
          <p:cNvPicPr>
            <a:picLocks noChangeAspect="1" noChangeArrowheads="1"/>
          </p:cNvPicPr>
          <p:nvPr/>
        </p:nvPicPr>
        <p:blipFill>
          <a:blip r:embed="rId3"/>
          <a:srcRect/>
          <a:stretch>
            <a:fillRect/>
          </a:stretch>
        </p:blipFill>
        <p:spPr bwMode="auto">
          <a:xfrm>
            <a:off x="1258888" y="1246188"/>
            <a:ext cx="6545262" cy="520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asellaDiTesto 3"/>
          <p:cNvSpPr txBox="1">
            <a:spLocks noChangeArrowheads="1"/>
          </p:cNvSpPr>
          <p:nvPr/>
        </p:nvSpPr>
        <p:spPr bwMode="auto">
          <a:xfrm>
            <a:off x="4572000" y="6488113"/>
            <a:ext cx="4576763" cy="307975"/>
          </a:xfrm>
          <a:prstGeom prst="rect">
            <a:avLst/>
          </a:prstGeom>
          <a:noFill/>
          <a:ln w="9525">
            <a:noFill/>
            <a:miter lim="800000"/>
            <a:headEnd/>
            <a:tailEnd/>
          </a:ln>
        </p:spPr>
        <p:txBody>
          <a:bodyPr>
            <a:spAutoFit/>
          </a:bodyPr>
          <a:lstStyle/>
          <a:p>
            <a:r>
              <a:rPr lang="en-US" sz="1400">
                <a:latin typeface="Calibri" pitchFamily="34" charset="0"/>
              </a:rPr>
              <a:t>Maurizio Lana, Università del Piemonte Orientale, Vercelli</a:t>
            </a:r>
          </a:p>
        </p:txBody>
      </p:sp>
      <p:sp>
        <p:nvSpPr>
          <p:cNvPr id="24578" name="Titolo 6"/>
          <p:cNvSpPr>
            <a:spLocks noGrp="1"/>
          </p:cNvSpPr>
          <p:nvPr>
            <p:ph type="title"/>
          </p:nvPr>
        </p:nvSpPr>
        <p:spPr/>
        <p:txBody>
          <a:bodyPr/>
          <a:lstStyle/>
          <a:p>
            <a:r>
              <a:rPr lang="en-US" smtClean="0"/>
              <a:t>alcuni principi</a:t>
            </a:r>
          </a:p>
        </p:txBody>
      </p:sp>
      <p:sp>
        <p:nvSpPr>
          <p:cNvPr id="24579" name="Segnaposto contenuto 7"/>
          <p:cNvSpPr>
            <a:spLocks noGrp="1"/>
          </p:cNvSpPr>
          <p:nvPr>
            <p:ph idx="1"/>
          </p:nvPr>
        </p:nvSpPr>
        <p:spPr>
          <a:xfrm>
            <a:off x="457200" y="1600200"/>
            <a:ext cx="4114800" cy="4525963"/>
          </a:xfrm>
        </p:spPr>
        <p:txBody>
          <a:bodyPr/>
          <a:lstStyle/>
          <a:p>
            <a:r>
              <a:rPr lang="en-US" smtClean="0"/>
              <a:t>open </a:t>
            </a:r>
          </a:p>
          <a:p>
            <a:pPr lvl="1"/>
            <a:r>
              <a:rPr lang="en-US" smtClean="0"/>
              <a:t>open access: tutto è liberamente accessibile/scaricabile sotto licenza CC BY-NC-SA</a:t>
            </a:r>
          </a:p>
          <a:p>
            <a:pPr lvl="1"/>
            <a:r>
              <a:rPr lang="en-US" smtClean="0"/>
              <a:t>tutto il software è open source </a:t>
            </a:r>
          </a:p>
          <a:p>
            <a:pPr lvl="1"/>
            <a:endParaRPr lang="en-US" smtClean="0"/>
          </a:p>
          <a:p>
            <a:endParaRPr lang="en-US" smtClean="0"/>
          </a:p>
        </p:txBody>
      </p:sp>
      <p:pic>
        <p:nvPicPr>
          <p:cNvPr id="24580" name="Picture 3"/>
          <p:cNvPicPr>
            <a:picLocks noChangeAspect="1" noChangeArrowheads="1"/>
          </p:cNvPicPr>
          <p:nvPr/>
        </p:nvPicPr>
        <p:blipFill>
          <a:blip r:embed="rId3"/>
          <a:srcRect/>
          <a:stretch>
            <a:fillRect/>
          </a:stretch>
        </p:blipFill>
        <p:spPr bwMode="auto">
          <a:xfrm>
            <a:off x="5187950" y="1322388"/>
            <a:ext cx="3200400" cy="4267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asellaDiTesto 3"/>
          <p:cNvSpPr txBox="1">
            <a:spLocks noChangeArrowheads="1"/>
          </p:cNvSpPr>
          <p:nvPr/>
        </p:nvSpPr>
        <p:spPr bwMode="auto">
          <a:xfrm>
            <a:off x="4572000" y="6488113"/>
            <a:ext cx="4576763" cy="307975"/>
          </a:xfrm>
          <a:prstGeom prst="rect">
            <a:avLst/>
          </a:prstGeom>
          <a:noFill/>
          <a:ln w="9525">
            <a:noFill/>
            <a:miter lim="800000"/>
            <a:headEnd/>
            <a:tailEnd/>
          </a:ln>
        </p:spPr>
        <p:txBody>
          <a:bodyPr>
            <a:spAutoFit/>
          </a:bodyPr>
          <a:lstStyle/>
          <a:p>
            <a:r>
              <a:rPr lang="en-US" sz="1400">
                <a:latin typeface="Calibri" pitchFamily="34" charset="0"/>
              </a:rPr>
              <a:t>Maurizio Lana, Università del Piemonte Orientale, Vercelli</a:t>
            </a:r>
          </a:p>
        </p:txBody>
      </p:sp>
      <p:sp>
        <p:nvSpPr>
          <p:cNvPr id="26626" name="Titolo 6"/>
          <p:cNvSpPr>
            <a:spLocks noGrp="1"/>
          </p:cNvSpPr>
          <p:nvPr>
            <p:ph type="title"/>
          </p:nvPr>
        </p:nvSpPr>
        <p:spPr/>
        <p:txBody>
          <a:bodyPr/>
          <a:lstStyle/>
          <a:p>
            <a:r>
              <a:rPr lang="en-US" smtClean="0"/>
              <a:t>alcuni principi </a:t>
            </a:r>
          </a:p>
        </p:txBody>
      </p:sp>
      <p:sp>
        <p:nvSpPr>
          <p:cNvPr id="26627" name="Segnaposto contenuto 7"/>
          <p:cNvSpPr>
            <a:spLocks noGrp="1"/>
          </p:cNvSpPr>
          <p:nvPr>
            <p:ph idx="1"/>
          </p:nvPr>
        </p:nvSpPr>
        <p:spPr>
          <a:xfrm>
            <a:off x="457200" y="1600200"/>
            <a:ext cx="8147050" cy="4525963"/>
          </a:xfrm>
        </p:spPr>
        <p:txBody>
          <a:bodyPr/>
          <a:lstStyle/>
          <a:p>
            <a:r>
              <a:rPr lang="en-US" smtClean="0"/>
              <a:t>il testo di ogni opera proviene da un’edizione critica di buona qualità scelta dal comitato scientifico </a:t>
            </a:r>
          </a:p>
          <a:p>
            <a:r>
              <a:rPr lang="en-US" smtClean="0"/>
              <a:t>secondo le normative italiane ed europee il “testo stabilito” dell’edizione critica è libero da diritti (appartiene all’autore antico che è morto da più di 70 anni…)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srcRect/>
          <a:stretch>
            <a:fillRect/>
          </a:stretch>
        </p:blipFill>
        <p:spPr bwMode="auto">
          <a:xfrm>
            <a:off x="4427538" y="1884363"/>
            <a:ext cx="2432050" cy="2120900"/>
          </a:xfrm>
          <a:prstGeom prst="rect">
            <a:avLst/>
          </a:prstGeom>
          <a:noFill/>
          <a:ln w="9525">
            <a:noFill/>
            <a:miter lim="800000"/>
            <a:headEnd/>
            <a:tailEnd/>
          </a:ln>
        </p:spPr>
      </p:pic>
      <p:sp>
        <p:nvSpPr>
          <p:cNvPr id="28674" name="CasellaDiTesto 3"/>
          <p:cNvSpPr txBox="1">
            <a:spLocks noChangeArrowheads="1"/>
          </p:cNvSpPr>
          <p:nvPr/>
        </p:nvSpPr>
        <p:spPr bwMode="auto">
          <a:xfrm>
            <a:off x="4572000" y="6488113"/>
            <a:ext cx="4576763" cy="307975"/>
          </a:xfrm>
          <a:prstGeom prst="rect">
            <a:avLst/>
          </a:prstGeom>
          <a:noFill/>
          <a:ln w="9525">
            <a:noFill/>
            <a:miter lim="800000"/>
            <a:headEnd/>
            <a:tailEnd/>
          </a:ln>
        </p:spPr>
        <p:txBody>
          <a:bodyPr>
            <a:spAutoFit/>
          </a:bodyPr>
          <a:lstStyle/>
          <a:p>
            <a:r>
              <a:rPr lang="en-US" sz="1400">
                <a:latin typeface="Calibri" pitchFamily="34" charset="0"/>
              </a:rPr>
              <a:t>Maurizio Lana, Università del Piemonte Orientale, Vercelli</a:t>
            </a:r>
          </a:p>
        </p:txBody>
      </p:sp>
      <p:sp>
        <p:nvSpPr>
          <p:cNvPr id="28675" name="Titolo 6"/>
          <p:cNvSpPr>
            <a:spLocks noGrp="1"/>
          </p:cNvSpPr>
          <p:nvPr>
            <p:ph type="title"/>
          </p:nvPr>
        </p:nvSpPr>
        <p:spPr/>
        <p:txBody>
          <a:bodyPr/>
          <a:lstStyle/>
          <a:p>
            <a:r>
              <a:rPr lang="en-US" smtClean="0"/>
              <a:t>alcuni principi</a:t>
            </a:r>
          </a:p>
        </p:txBody>
      </p:sp>
      <p:sp>
        <p:nvSpPr>
          <p:cNvPr id="8" name="Segnaposto contenuto 7"/>
          <p:cNvSpPr>
            <a:spLocks noGrp="1"/>
          </p:cNvSpPr>
          <p:nvPr>
            <p:ph idx="1"/>
          </p:nvPr>
        </p:nvSpPr>
        <p:spPr/>
        <p:txBody>
          <a:bodyPr rtlCol="0">
            <a:normAutofit/>
          </a:bodyPr>
          <a:lstStyle/>
          <a:p>
            <a:pPr fontAlgn="auto">
              <a:spcAft>
                <a:spcPts val="0"/>
              </a:spcAft>
              <a:buFont typeface="Arial" panose="020B0604020202020204" pitchFamily="34" charset="0"/>
              <a:buChar char="•"/>
              <a:defRPr/>
            </a:pPr>
            <a:endParaRPr lang="en-US" dirty="0" smtClean="0"/>
          </a:p>
          <a:p>
            <a:pPr marL="0" indent="0" fontAlgn="auto">
              <a:spcAft>
                <a:spcPts val="0"/>
              </a:spcAft>
              <a:buFont typeface="Arial" panose="020B0604020202020204" pitchFamily="34" charset="0"/>
              <a:buNone/>
              <a:defRPr/>
            </a:pPr>
            <a:endParaRPr lang="en-US" dirty="0" smtClean="0"/>
          </a:p>
        </p:txBody>
      </p:sp>
      <p:sp>
        <p:nvSpPr>
          <p:cNvPr id="28677" name="Segnaposto contenuto 7"/>
          <p:cNvSpPr txBox="1">
            <a:spLocks/>
          </p:cNvSpPr>
          <p:nvPr/>
        </p:nvSpPr>
        <p:spPr bwMode="auto">
          <a:xfrm>
            <a:off x="609600" y="1752600"/>
            <a:ext cx="8229600" cy="4525963"/>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latin typeface="Calibri" pitchFamily="34" charset="0"/>
            </a:endParaRPr>
          </a:p>
        </p:txBody>
      </p:sp>
      <p:pic>
        <p:nvPicPr>
          <p:cNvPr id="28678" name="Picture 4"/>
          <p:cNvPicPr>
            <a:picLocks noChangeAspect="1" noChangeArrowheads="1"/>
          </p:cNvPicPr>
          <p:nvPr/>
        </p:nvPicPr>
        <p:blipFill>
          <a:blip r:embed="rId4"/>
          <a:srcRect/>
          <a:stretch>
            <a:fillRect/>
          </a:stretch>
        </p:blipFill>
        <p:spPr bwMode="auto">
          <a:xfrm>
            <a:off x="2284413" y="5002213"/>
            <a:ext cx="4591050" cy="1019175"/>
          </a:xfrm>
          <a:prstGeom prst="rect">
            <a:avLst/>
          </a:prstGeom>
          <a:noFill/>
          <a:ln w="9525">
            <a:noFill/>
            <a:miter lim="800000"/>
            <a:headEnd/>
            <a:tailEnd/>
          </a:ln>
        </p:spPr>
      </p:pic>
      <p:sp>
        <p:nvSpPr>
          <p:cNvPr id="10" name="Segnaposto contenuto 7"/>
          <p:cNvSpPr txBox="1">
            <a:spLocks/>
          </p:cNvSpPr>
          <p:nvPr/>
        </p:nvSpPr>
        <p:spPr>
          <a:xfrm>
            <a:off x="468313" y="1557338"/>
            <a:ext cx="8229600" cy="45259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en-US" dirty="0" smtClean="0"/>
              <a:t>la </a:t>
            </a:r>
            <a:r>
              <a:rPr lang="en-US" dirty="0" err="1" smtClean="0"/>
              <a:t>produzione</a:t>
            </a:r>
            <a:r>
              <a:rPr lang="en-US" dirty="0" smtClean="0"/>
              <a:t> è </a:t>
            </a:r>
            <a:r>
              <a:rPr lang="en-US" dirty="0" err="1" smtClean="0"/>
              <a:t>completamente</a:t>
            </a:r>
            <a:r>
              <a:rPr lang="en-US" dirty="0" smtClean="0"/>
              <a:t> in-house</a:t>
            </a:r>
          </a:p>
          <a:p>
            <a:pPr lvl="1" fontAlgn="auto">
              <a:spcAft>
                <a:spcPts val="0"/>
              </a:spcAft>
              <a:defRPr/>
            </a:pPr>
            <a:r>
              <a:rPr lang="en-US" sz="2000" dirty="0" err="1" smtClean="0"/>
              <a:t>immagini</a:t>
            </a:r>
            <a:r>
              <a:rPr lang="en-US" sz="2000" dirty="0" smtClean="0"/>
              <a:t> con ATIZ </a:t>
            </a:r>
            <a:r>
              <a:rPr lang="en-US" sz="2000" dirty="0" err="1"/>
              <a:t>B</a:t>
            </a:r>
            <a:r>
              <a:rPr lang="en-US" sz="2000" dirty="0" err="1" smtClean="0"/>
              <a:t>ookDrive</a:t>
            </a:r>
            <a:r>
              <a:rPr lang="en-US" sz="2000" dirty="0" smtClean="0"/>
              <a:t> Pro</a:t>
            </a:r>
          </a:p>
          <a:p>
            <a:pPr lvl="1" fontAlgn="auto">
              <a:spcAft>
                <a:spcPts val="0"/>
              </a:spcAft>
              <a:defRPr/>
            </a:pPr>
            <a:r>
              <a:rPr lang="en-US" sz="2000" dirty="0" smtClean="0"/>
              <a:t>OCR con </a:t>
            </a:r>
            <a:r>
              <a:rPr lang="en-US" sz="2000" dirty="0" err="1" smtClean="0"/>
              <a:t>Omnipage</a:t>
            </a:r>
            <a:endParaRPr lang="en-US" sz="2000" dirty="0" smtClean="0"/>
          </a:p>
          <a:p>
            <a:pPr lvl="1" fontAlgn="auto">
              <a:spcAft>
                <a:spcPts val="0"/>
              </a:spcAft>
              <a:defRPr/>
            </a:pPr>
            <a:r>
              <a:rPr lang="en-US" sz="2000" dirty="0" err="1" smtClean="0"/>
              <a:t>correzione</a:t>
            </a:r>
            <a:r>
              <a:rPr lang="en-US" sz="2000" dirty="0" smtClean="0"/>
              <a:t> e pre-</a:t>
            </a:r>
            <a:r>
              <a:rPr lang="en-US" sz="2000" dirty="0" err="1" smtClean="0"/>
              <a:t>edizione</a:t>
            </a:r>
            <a:endParaRPr lang="en-US" sz="2000" dirty="0" smtClean="0"/>
          </a:p>
          <a:p>
            <a:pPr lvl="1" fontAlgn="auto">
              <a:spcAft>
                <a:spcPts val="0"/>
              </a:spcAft>
              <a:defRPr/>
            </a:pPr>
            <a:r>
              <a:rPr lang="en-US" sz="2000" dirty="0" smtClean="0"/>
              <a:t>TEI markup </a:t>
            </a:r>
          </a:p>
          <a:p>
            <a:pPr fontAlgn="auto">
              <a:spcAft>
                <a:spcPts val="0"/>
              </a:spcAft>
              <a:defRPr/>
            </a:pPr>
            <a:r>
              <a:rPr lang="en-US" dirty="0" err="1" smtClean="0"/>
              <a:t>ogni</a:t>
            </a:r>
            <a:r>
              <a:rPr lang="en-US" dirty="0" smtClean="0"/>
              <a:t> persona </a:t>
            </a:r>
            <a:r>
              <a:rPr lang="en-US" dirty="0" err="1" smtClean="0"/>
              <a:t>che</a:t>
            </a:r>
            <a:r>
              <a:rPr lang="en-US" dirty="0" smtClean="0"/>
              <a:t> </a:t>
            </a:r>
            <a:r>
              <a:rPr lang="en-US" dirty="0" err="1" smtClean="0"/>
              <a:t>lavora</a:t>
            </a:r>
            <a:r>
              <a:rPr lang="en-US" dirty="0" smtClean="0"/>
              <a:t> per la </a:t>
            </a:r>
            <a:r>
              <a:rPr lang="en-US" dirty="0" err="1" smtClean="0"/>
              <a:t>biblioteca</a:t>
            </a:r>
            <a:r>
              <a:rPr lang="en-US" dirty="0" smtClean="0"/>
              <a:t> ha </a:t>
            </a:r>
          </a:p>
          <a:p>
            <a:pPr fontAlgn="auto">
              <a:spcAft>
                <a:spcPts val="0"/>
              </a:spcAft>
              <a:defRPr/>
            </a:pPr>
            <a:r>
              <a:rPr lang="en-US" sz="2000" dirty="0" err="1" smtClean="0"/>
              <a:t>una</a:t>
            </a:r>
            <a:r>
              <a:rPr lang="en-US" sz="2000" dirty="0" smtClean="0"/>
              <a:t> </a:t>
            </a:r>
            <a:r>
              <a:rPr lang="en-US" sz="2000" dirty="0" err="1" smtClean="0"/>
              <a:t>licenza</a:t>
            </a:r>
            <a:r>
              <a:rPr lang="en-US" sz="2000" dirty="0" smtClean="0"/>
              <a:t> </a:t>
            </a:r>
            <a:r>
              <a:rPr lang="en-US" sz="2000" dirty="0" err="1" smtClean="0"/>
              <a:t>personale</a:t>
            </a:r>
            <a:r>
              <a:rPr lang="en-US" sz="2000" dirty="0" smtClean="0"/>
              <a:t> di &lt;</a:t>
            </a:r>
            <a:r>
              <a:rPr lang="en-US" sz="2000" dirty="0" err="1" smtClean="0"/>
              <a:t>oXygen</a:t>
            </a:r>
            <a:r>
              <a:rPr lang="en-US" sz="2000" dirty="0"/>
              <a:t>/&gt; </a:t>
            </a:r>
            <a:r>
              <a:rPr lang="en-US" sz="2000" dirty="0" err="1" smtClean="0"/>
              <a:t>l’editor</a:t>
            </a:r>
            <a:r>
              <a:rPr lang="en-US" sz="2000" dirty="0" smtClean="0"/>
              <a:t> XML per </a:t>
            </a:r>
            <a:r>
              <a:rPr lang="en-US" sz="2000" dirty="0" err="1" smtClean="0"/>
              <a:t>il</a:t>
            </a:r>
            <a:r>
              <a:rPr lang="en-US" sz="2000" dirty="0" smtClean="0"/>
              <a:t> TEI markup</a:t>
            </a:r>
          </a:p>
          <a:p>
            <a:pPr fontAlgn="auto">
              <a:spcAft>
                <a:spcPts val="0"/>
              </a:spcAft>
              <a:defRPr/>
            </a:pPr>
            <a:r>
              <a:rPr lang="en-US" sz="2000" dirty="0" err="1" smtClean="0"/>
              <a:t>attribuzione</a:t>
            </a:r>
            <a:r>
              <a:rPr lang="en-US" sz="2000" dirty="0" smtClean="0"/>
              <a:t> </a:t>
            </a:r>
            <a:r>
              <a:rPr lang="en-US" sz="2000" dirty="0" err="1" smtClean="0"/>
              <a:t>completa</a:t>
            </a:r>
            <a:r>
              <a:rPr lang="en-US" sz="2000" dirty="0" smtClean="0"/>
              <a:t> di </a:t>
            </a:r>
            <a:r>
              <a:rPr lang="en-US" sz="2000" dirty="0" err="1" smtClean="0"/>
              <a:t>responsabilità</a:t>
            </a:r>
            <a:r>
              <a:rPr lang="en-US" sz="2000" dirty="0" smtClean="0"/>
              <a:t> </a:t>
            </a:r>
            <a:r>
              <a:rPr lang="en-US" sz="2000" dirty="0" err="1" smtClean="0"/>
              <a:t>editoriale</a:t>
            </a:r>
            <a:r>
              <a:rPr lang="en-US" sz="2000" dirty="0" smtClean="0"/>
              <a:t>:</a:t>
            </a:r>
            <a:endParaRPr lang="en-US" sz="2000" dirty="0"/>
          </a:p>
          <a:p>
            <a:pPr marL="0" indent="0" fontAlgn="auto">
              <a:spcAft>
                <a:spcPts val="0"/>
              </a:spcAft>
              <a:buFont typeface="Arial" panose="020B0604020202020204" pitchFamily="34" charset="0"/>
              <a:buNone/>
              <a:defRPr/>
            </a:pPr>
            <a:endParaRPr lang="en-US" dirty="0" smtClean="0"/>
          </a:p>
          <a:p>
            <a:pPr fontAlgn="auto">
              <a:spcAft>
                <a:spcPts val="0"/>
              </a:spcAft>
              <a:defRPr/>
            </a:pPr>
            <a:endParaRPr lang="en-US"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asellaDiTesto 3"/>
          <p:cNvSpPr txBox="1">
            <a:spLocks noChangeArrowheads="1"/>
          </p:cNvSpPr>
          <p:nvPr/>
        </p:nvSpPr>
        <p:spPr bwMode="auto">
          <a:xfrm>
            <a:off x="4572000" y="6488113"/>
            <a:ext cx="4576763" cy="307975"/>
          </a:xfrm>
          <a:prstGeom prst="rect">
            <a:avLst/>
          </a:prstGeom>
          <a:noFill/>
          <a:ln w="9525">
            <a:noFill/>
            <a:miter lim="800000"/>
            <a:headEnd/>
            <a:tailEnd/>
          </a:ln>
        </p:spPr>
        <p:txBody>
          <a:bodyPr>
            <a:spAutoFit/>
          </a:bodyPr>
          <a:lstStyle/>
          <a:p>
            <a:r>
              <a:rPr lang="en-US" sz="1400">
                <a:latin typeface="Calibri" pitchFamily="34" charset="0"/>
              </a:rPr>
              <a:t>Maurizio Lana, Università del Piemonte Orientale, Vercelli</a:t>
            </a:r>
          </a:p>
        </p:txBody>
      </p:sp>
      <p:sp>
        <p:nvSpPr>
          <p:cNvPr id="30722" name="Titolo 6"/>
          <p:cNvSpPr>
            <a:spLocks noGrp="1"/>
          </p:cNvSpPr>
          <p:nvPr>
            <p:ph type="title"/>
          </p:nvPr>
        </p:nvSpPr>
        <p:spPr/>
        <p:txBody>
          <a:bodyPr/>
          <a:lstStyle/>
          <a:p>
            <a:r>
              <a:rPr lang="en-US" smtClean="0"/>
              <a:t>digilibLT e gli ebook</a:t>
            </a:r>
          </a:p>
        </p:txBody>
      </p:sp>
      <p:sp>
        <p:nvSpPr>
          <p:cNvPr id="8" name="Segnaposto contenuto 7"/>
          <p:cNvSpPr>
            <a:spLocks noGrp="1"/>
          </p:cNvSpPr>
          <p:nvPr>
            <p:ph idx="1"/>
          </p:nvPr>
        </p:nvSpPr>
        <p:spPr>
          <a:xfrm>
            <a:off x="457200" y="1628775"/>
            <a:ext cx="8229600" cy="4525963"/>
          </a:xfrm>
        </p:spPr>
        <p:txBody>
          <a:bodyPr/>
          <a:lstStyle/>
          <a:p>
            <a:r>
              <a:rPr lang="en-US" smtClean="0"/>
              <a:t>in digilibLT ogni formato di file (TXT, PDF, ePub) è generato a partire dal formato XML-TEI per mezzo di fogli di stile XSL</a:t>
            </a:r>
          </a:p>
          <a:p>
            <a:r>
              <a:rPr lang="en-US" u="sng" smtClean="0"/>
              <a:t>ogni opera</a:t>
            </a:r>
            <a:r>
              <a:rPr lang="en-US" smtClean="0"/>
              <a:t> è disponibile anche come e-book in formato ePub</a:t>
            </a:r>
          </a:p>
          <a:p>
            <a:r>
              <a:rPr lang="en-US" smtClean="0"/>
              <a:t>poiché ePub è un formato aperto gli ebooks in formato ePub possonoi essere letti su qualsiasi dispositivo</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4563</TotalTime>
  <Words>1361</Words>
  <Application>Microsoft Office PowerPoint</Application>
  <PresentationFormat>Presentazione su schermo (4:3)</PresentationFormat>
  <Paragraphs>173</Paragraphs>
  <Slides>20</Slides>
  <Notes>14</Notes>
  <HiddenSlides>0</HiddenSlides>
  <MMClips>0</MMClips>
  <ScaleCrop>false</ScaleCrop>
  <HeadingPairs>
    <vt:vector size="6" baseType="variant">
      <vt:variant>
        <vt:lpstr>Caratteri utilizzati</vt:lpstr>
      </vt:variant>
      <vt:variant>
        <vt:i4>2</vt:i4>
      </vt:variant>
      <vt:variant>
        <vt:lpstr>Modello struttura</vt:lpstr>
      </vt:variant>
      <vt:variant>
        <vt:i4>1</vt:i4>
      </vt:variant>
      <vt:variant>
        <vt:lpstr>Titoli diapositive</vt:lpstr>
      </vt:variant>
      <vt:variant>
        <vt:i4>20</vt:i4>
      </vt:variant>
    </vt:vector>
  </HeadingPairs>
  <TitlesOfParts>
    <vt:vector size="23" baseType="lpstr">
      <vt:lpstr>Calibri</vt:lpstr>
      <vt:lpstr>Arial</vt:lpstr>
      <vt:lpstr>Tema di Office</vt:lpstr>
      <vt:lpstr>Diapositiva 1</vt:lpstr>
      <vt:lpstr>la biblioteca digilibLT</vt:lpstr>
      <vt:lpstr>digilibLT: una digital library</vt:lpstr>
      <vt:lpstr>digilibLT: una digital library</vt:lpstr>
      <vt:lpstr>servizi digilibLT </vt:lpstr>
      <vt:lpstr>alcuni principi</vt:lpstr>
      <vt:lpstr>alcuni principi </vt:lpstr>
      <vt:lpstr>alcuni principi</vt:lpstr>
      <vt:lpstr>digilibLT e gli ebook</vt:lpstr>
      <vt:lpstr>digilibLT e gli ebook</vt:lpstr>
      <vt:lpstr>digilibLT e gli ebook</vt:lpstr>
      <vt:lpstr>digilibLT e gli ebook</vt:lpstr>
      <vt:lpstr>digilibLT la ricerca negli ebook</vt:lpstr>
      <vt:lpstr>digilibLT la ricerca negli ebook</vt:lpstr>
      <vt:lpstr>oltre digilibLT</vt:lpstr>
      <vt:lpstr>oltre digilibLT…</vt:lpstr>
      <vt:lpstr>…geolat</vt:lpstr>
      <vt:lpstr>oltre geolat</vt:lpstr>
      <vt:lpstr>€€€</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LANA</dc:creator>
  <cp:lastModifiedBy>user</cp:lastModifiedBy>
  <cp:revision>49</cp:revision>
  <dcterms:created xsi:type="dcterms:W3CDTF">2013-11-02T10:06:16Z</dcterms:created>
  <dcterms:modified xsi:type="dcterms:W3CDTF">2013-11-27T09:44:55Z</dcterms:modified>
</cp:coreProperties>
</file>