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6" r:id="rId2"/>
    <p:sldId id="371" r:id="rId3"/>
    <p:sldId id="351" r:id="rId4"/>
    <p:sldId id="352" r:id="rId5"/>
    <p:sldId id="353" r:id="rId6"/>
    <p:sldId id="354" r:id="rId7"/>
    <p:sldId id="333" r:id="rId8"/>
    <p:sldId id="335" r:id="rId9"/>
    <p:sldId id="346" r:id="rId10"/>
    <p:sldId id="358" r:id="rId11"/>
    <p:sldId id="360" r:id="rId12"/>
    <p:sldId id="348" r:id="rId13"/>
    <p:sldId id="361" r:id="rId14"/>
    <p:sldId id="349" r:id="rId15"/>
    <p:sldId id="362" r:id="rId16"/>
    <p:sldId id="330" r:id="rId17"/>
    <p:sldId id="375" r:id="rId18"/>
    <p:sldId id="324" r:id="rId19"/>
    <p:sldId id="369" r:id="rId20"/>
    <p:sldId id="326" r:id="rId21"/>
    <p:sldId id="378" r:id="rId22"/>
    <p:sldId id="376" r:id="rId23"/>
    <p:sldId id="377" r:id="rId24"/>
    <p:sldId id="367" r:id="rId25"/>
    <p:sldId id="392" r:id="rId26"/>
    <p:sldId id="388" r:id="rId27"/>
    <p:sldId id="393" r:id="rId28"/>
    <p:sldId id="390" r:id="rId29"/>
    <p:sldId id="395" r:id="rId30"/>
    <p:sldId id="396" r:id="rId31"/>
    <p:sldId id="398" r:id="rId32"/>
    <p:sldId id="397" r:id="rId33"/>
    <p:sldId id="399" r:id="rId34"/>
    <p:sldId id="400" r:id="rId35"/>
    <p:sldId id="389" r:id="rId36"/>
    <p:sldId id="386" r:id="rId37"/>
    <p:sldId id="384" r:id="rId38"/>
    <p:sldId id="374" r:id="rId39"/>
    <p:sldId id="380" r:id="rId40"/>
    <p:sldId id="329" r:id="rId41"/>
    <p:sldId id="402" r:id="rId42"/>
    <p:sldId id="373" r:id="rId43"/>
    <p:sldId id="344" r:id="rId44"/>
    <p:sldId id="363" r:id="rId45"/>
    <p:sldId id="364" r:id="rId46"/>
    <p:sldId id="366" r:id="rId47"/>
    <p:sldId id="365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9" autoAdjust="0"/>
    <p:restoredTop sz="86450" autoAdjust="0"/>
  </p:normalViewPr>
  <p:slideViewPr>
    <p:cSldViewPr>
      <p:cViewPr>
        <p:scale>
          <a:sx n="105" d="100"/>
          <a:sy n="105" d="100"/>
        </p:scale>
        <p:origin x="488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0E3E6-7470-4F44-A72F-B335DBCDB5C3}" type="datetimeFigureOut">
              <a:rPr lang="it-IT" smtClean="0"/>
              <a:t>07/03/18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284F-4FFD-AF4B-B005-9FF2ECE40F4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12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07/03/18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acolombati@gmail.com" TargetMode="External"/><Relationship Id="rId4" Type="http://schemas.openxmlformats.org/officeDocument/2006/relationships/hyperlink" Target="http://www.sardegnadigitallibrary.it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ccolombati@unite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publications/guidelines-on-information-literacy-for-lifelong-learning" TargetMode="External"/><Relationship Id="rId4" Type="http://schemas.openxmlformats.org/officeDocument/2006/relationships/hyperlink" Target="http://journals.uic.edu/ojs/index.php/fm/article/view/2060/1908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assets/eac/culture/library/studies/literacy-criteria-report_en.pdf" TargetMode="External"/><Relationship Id="rId4" Type="http://schemas.openxmlformats.org/officeDocument/2006/relationships/hyperlink" Target="https://www.parlament.gv.at/PAKT/EU/XXIV/EU/05/54/EU_55441/imfname_10009549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la.org/publications/ifla-media-and-information-literacy-recommendations" TargetMode="External"/><Relationship Id="rId4" Type="http://schemas.openxmlformats.org/officeDocument/2006/relationships/hyperlink" Target="http://www.sconul.ac.uk/sites/default/files/documents/coremodel.pdf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visualliteracy" TargetMode="External"/><Relationship Id="rId4" Type="http://schemas.openxmlformats.org/officeDocument/2006/relationships/hyperlink" Target="http://www.digitalliteracy.gov/" TargetMode="External"/><Relationship Id="rId5" Type="http://schemas.openxmlformats.org/officeDocument/2006/relationships/hyperlink" Target="http://www.unesco.org/new/en/communication-and-information/media-development/media-literacy/mil-as-composite-concept/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NULL" TargetMode="External"/><Relationship Id="rId9" Type="http://schemas.openxmlformats.org/officeDocument/2006/relationships/hyperlink" Target="http://www.unesco.org/new/en/communication-and-information/media-development/media-literacy/mil-as-composite-concept" TargetMode="Externa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nnect.ala.org/node/199294" TargetMode="External"/><Relationship Id="rId4" Type="http://schemas.openxmlformats.org/officeDocument/2006/relationships/hyperlink" Target="https://digitallearn.org/" TargetMode="External"/><Relationship Id="rId5" Type="http://schemas.openxmlformats.org/officeDocument/2006/relationships/hyperlink" Target="http://competenzedigitali.agid.gov.it/progetto/indagine-sulle-iniziative-di-information-literacy-nelle-biblioteche-pubbliche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" TargetMode="External"/><Relationship Id="rId4" Type="http://schemas.openxmlformats.org/officeDocument/2006/relationships/hyperlink" Target="http://www.aib.it/attivita/2015/51715-il-framework-acrl/" TargetMode="External"/><Relationship Id="rId5" Type="http://schemas.openxmlformats.org/officeDocument/2006/relationships/hyperlink" Target="http://www.aib.it/struttura/commissioni-e-gruppi/gruppo-literacy/ilmanifesto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struzione.it/scuola_digitale/allegati/Materiali/pnsd-layout-30.10-WEB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b.it/attivita/2015/51715-il-framework-acrl/" TargetMode="External"/><Relationship Id="rId4" Type="http://schemas.openxmlformats.org/officeDocument/2006/relationships/hyperlink" Target="http://www.aib.it/struttura/commissioni-e-gruppi/gruppo-literacy/ilmanifesto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la.org/acrl/standards/ilframewor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b.it/attivita/2015/51715-il-framework-acrl/#06" TargetMode="External"/><Relationship Id="rId4" Type="http://schemas.openxmlformats.org/officeDocument/2006/relationships/hyperlink" Target="http://www.aib.it/attivita/2015/51715-il-framework-acrl/#nota-trad3" TargetMode="External"/><Relationship Id="rId5" Type="http://schemas.openxmlformats.org/officeDocument/2006/relationships/hyperlink" Target="http://www.ala.org/acrl/standards/ilframework" TargetMode="External"/><Relationship Id="rId6" Type="http://schemas.openxmlformats.org/officeDocument/2006/relationships/hyperlink" Target="http://www.aib.it/attivita/2015/51715-il-framework-acrl/" TargetMode="External"/><Relationship Id="rId7" Type="http://schemas.openxmlformats.org/officeDocument/2006/relationships/hyperlink" Target="http://www.aib.it/struttura/commissioni-e-gruppi/gruppo-literacy/ilmanifesto/" TargetMode="Externa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ttivita/2015/51715-il-framework-acrl/#05" TargetMode="Externa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ttivita/2015/51715-il-framework-acrl/#autorevolezza" TargetMode="External"/><Relationship Id="rId3" Type="http://schemas.openxmlformats.org/officeDocument/2006/relationships/hyperlink" Target="http://www.aib.it/attivita/2015/51715-il-framework-acrl/#creazione" TargetMode="External"/><Relationship Id="rId4" Type="http://schemas.openxmlformats.org/officeDocument/2006/relationships/hyperlink" Target="http://www.aib.it/attivita/2015/51715-il-framework-acrl/#informazione" TargetMode="External"/><Relationship Id="rId5" Type="http://schemas.openxmlformats.org/officeDocument/2006/relationships/hyperlink" Target="http://www.aib.it/attivita/2015/51715-il-framework-acrl/#ricerca" TargetMode="External"/><Relationship Id="rId6" Type="http://schemas.openxmlformats.org/officeDocument/2006/relationships/hyperlink" Target="http://www.aib.it/attivita/2015/51715-il-framework-acrl/#sapere" TargetMode="External"/><Relationship Id="rId7" Type="http://schemas.openxmlformats.org/officeDocument/2006/relationships/hyperlink" Target="http://www.aib.it/attivita/2015/51715-il-framework-acrl/#cercare" TargetMode="External"/><Relationship Id="rId8" Type="http://schemas.openxmlformats.org/officeDocument/2006/relationships/hyperlink" Target="http://www.ala.org/acrl/standards/ilframework" TargetMode="External"/><Relationship Id="rId9" Type="http://schemas.openxmlformats.org/officeDocument/2006/relationships/hyperlink" Target="http://www.aib.it/attivita/2015/51715-il-framework-acrl/" TargetMode="External"/><Relationship Id="rId10" Type="http://schemas.openxmlformats.org/officeDocument/2006/relationships/hyperlink" Target="http://www.aib.it/struttura/commissioni-e-gruppi/gruppo-literacy/ilmanifest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b.it/attivita/2015/51715-il-framework-acrl/#08" TargetMode="External"/><Relationship Id="rId4" Type="http://schemas.openxmlformats.org/officeDocument/2006/relationships/hyperlink" Target="http://www.aib.it/attivita/2015/51715-il-framework-acrl/#09" TargetMode="External"/><Relationship Id="rId5" Type="http://schemas.openxmlformats.org/officeDocument/2006/relationships/hyperlink" Target="http://www.aib.it/attivita/2015/51715-il-framework-acrl/" TargetMode="External"/><Relationship Id="rId6" Type="http://schemas.openxmlformats.org/officeDocument/2006/relationships/hyperlink" Target="http://www.ala.org/acrl/standards/ilframework" TargetMode="External"/><Relationship Id="rId7" Type="http://schemas.openxmlformats.org/officeDocument/2006/relationships/hyperlink" Target="http://www.aib.it/struttura/commissioni-e-gruppi/gruppo-literacy/ilmanifesto/" TargetMode="Externa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ttivita/2015/51715-il-framework-acrl/#0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ilframework" TargetMode="External"/><Relationship Id="rId4" Type="http://schemas.openxmlformats.org/officeDocument/2006/relationships/hyperlink" Target="http://www.aib.it/struttura/commissioni-e-gruppi/gruppo-literacy/ilmanifesto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ttivita/2015/51715-il-framework-acrl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journals.uic.edu/ojs/index.php/fm/article/view/2060/190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publication/eur-scientific-and-technical-research-reports/digcomp-21-digital-competence-framework-citizens-eight-proficiency-levels-and-examples-use" TargetMode="External"/><Relationship Id="rId4" Type="http://schemas.openxmlformats.org/officeDocument/2006/relationships/hyperlink" Target="http://ec.europa.eu/education/policy/strategic-framework_en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c.europa.eu/jrc/en/digcomp/digital-competence-framework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s://ec.europa.eu/jrc/en/digcomp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openeducationeuropa.eu/en/article/DIGCOMP:-a-Framework-for-Developing-and-Understanding-Digital-Competence-in-Europ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bookshop.europa.eu/is-bin/INTERSHOP.enfinity/WFS/EU-Bookshop-Site/en_GB/-/EUR/ViewPublication-Start?PublicationKey=KE0215657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://libguides.oulu.fi/c.php?g=124852&amp;p=816775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codeweek.eu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www.enisa.europa.eu/" TargetMode="External"/><Relationship Id="rId5" Type="http://schemas.openxmlformats.org/officeDocument/2006/relationships/hyperlink" Target="https://cybersecuritymonth.eu/" TargetMode="External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europass.cedefop.europa.eu/resources/digital-competences" TargetMode="External"/><Relationship Id="rId5" Type="http://schemas.openxmlformats.org/officeDocument/2006/relationships/hyperlink" Target="http://europass.cedefop.europa.eu/sites/default/files/dc-en.pdf" TargetMode="External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c.europa.eu/jrc/en/research-topic/learning-and-skill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rui.it/crui/osservatorio_2016/report_2016_web.pdf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2.crui.it/cruI/quaderno_osservatorio_1.pd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scuola.it/archivio/software/sewcom.html" TargetMode="External"/><Relationship Id="rId4" Type="http://schemas.openxmlformats.org/officeDocument/2006/relationships/hyperlink" Target="https://en.wikipedia.org/wiki/Community_of_practice" TargetMode="External"/><Relationship Id="rId5" Type="http://schemas.openxmlformats.org/officeDocument/2006/relationships/hyperlink" Target="https://en.wikipedia.org/wiki/Virtual_community_of_practice" TargetMode="External"/><Relationship Id="rId6" Type="http://schemas.openxmlformats.org/officeDocument/2006/relationships/hyperlink" Target="http://wenger-trayner.com/resources/what-is-a-community-of-practice/" TargetMode="Externa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coop.it/t/digital-literacy-in-education-by-stefania-deplano-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hyperlink" Target="https://feedly.com/i/welcome" TargetMode="Externa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jisc.ac.uk/content" TargetMode="External"/><Relationship Id="rId3" Type="http://schemas.openxmlformats.org/officeDocument/2006/relationships/hyperlink" Target="https://www.literacyworldwide.org/" TargetMode="External"/><Relationship Id="rId4" Type="http://schemas.openxmlformats.org/officeDocument/2006/relationships/hyperlink" Target="https://www.literacyworldwide.org/get-resources" TargetMode="External"/><Relationship Id="rId5" Type="http://schemas.openxmlformats.org/officeDocument/2006/relationships/hyperlink" Target="https://www.jisc.ac.uk/news/new-uk-wide-service-will-transform-library-collaboration-03-feb-2017" TargetMode="External"/><Relationship Id="rId6" Type="http://schemas.openxmlformats.org/officeDocument/2006/relationships/hyperlink" Target="https://zenodo.org/" TargetMode="External"/><Relationship Id="rId7" Type="http://schemas.openxmlformats.org/officeDocument/2006/relationships/hyperlink" Target="https://github.com/" TargetMode="External"/><Relationship Id="rId8" Type="http://schemas.openxmlformats.org/officeDocument/2006/relationships/hyperlink" Target="https://osf.io/" TargetMode="External"/><Relationship Id="rId9" Type="http://schemas.openxmlformats.org/officeDocument/2006/relationships/hyperlink" Target="https://www.mindmup.com/" TargetMode="External"/><Relationship Id="rId10" Type="http://schemas.openxmlformats.org/officeDocument/2006/relationships/hyperlink" Target="https://www.canva.com/it_it/diagramma/mappa-concettuale/" TargetMode="Externa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hyperlink" Target="http://teaching.diglibarts.whittier.domains/" TargetMode="External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flipboard.com/" TargetMode="External"/><Relationship Id="rId3" Type="http://schemas.openxmlformats.org/officeDocument/2006/relationships/hyperlink" Target="https://www.scoop.it/" TargetMode="External"/><Relationship Id="rId4" Type="http://schemas.openxmlformats.org/officeDocument/2006/relationships/hyperlink" Target="http://www.padlet.com/" TargetMode="External"/><Relationship Id="rId5" Type="http://schemas.openxmlformats.org/officeDocument/2006/relationships/hyperlink" Target="https://evernote.com/intl/it/" TargetMode="External"/><Relationship Id="rId6" Type="http://schemas.openxmlformats.org/officeDocument/2006/relationships/hyperlink" Target="http://www.touchcast.com/" TargetMode="External"/><Relationship Id="rId7" Type="http://schemas.openxmlformats.org/officeDocument/2006/relationships/hyperlink" Target="https://www.powtoon.com/home/" TargetMode="External"/><Relationship Id="rId8" Type="http://schemas.openxmlformats.org/officeDocument/2006/relationships/hyperlink" Target="http://www.ala.org/news/member-news/2016/09/rethinking-digital-literacy-serve-library-staff-and-users-ecourse" TargetMode="External"/><Relationship Id="rId9" Type="http://schemas.openxmlformats.org/officeDocument/2006/relationships/hyperlink" Target="https://er.educause.edu/articles/2016/3/from-written-to-digital-the-new-literacy" TargetMode="External"/><Relationship Id="rId10" Type="http://schemas.openxmlformats.org/officeDocument/2006/relationships/hyperlink" Target="http://teaching.diglibarts.whittier.domains/digital-literacy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s://hootsuite.com/it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hyperlink" Target="http://library.carrollcc.edu/c.php?g=98680&amp;p=639091" TargetMode="External"/><Relationship Id="rId12" Type="http://schemas.openxmlformats.org/officeDocument/2006/relationships/hyperlink" Target="https://www.library.illinois.edu/staff/infolit/journals/" TargetMode="Externa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lconf.org/" TargetMode="External"/><Relationship Id="rId3" Type="http://schemas.openxmlformats.org/officeDocument/2006/relationships/hyperlink" Target="https://www.ifla.org/information-literacy" TargetMode="External"/><Relationship Id="rId4" Type="http://schemas.openxmlformats.org/officeDocument/2006/relationships/hyperlink" Target="http://www.ala.org/acrl/standards/standardsguidelinestopic" TargetMode="External"/><Relationship Id="rId5" Type="http://schemas.openxmlformats.org/officeDocument/2006/relationships/hyperlink" Target="http://acrl.libguides.com/slilc/home" TargetMode="External"/><Relationship Id="rId6" Type="http://schemas.openxmlformats.org/officeDocument/2006/relationships/hyperlink" Target="http://literacyworldwide.org/conference/" TargetMode="External"/><Relationship Id="rId7" Type="http://schemas.openxmlformats.org/officeDocument/2006/relationships/hyperlink" Target="https://inlitas.org/" TargetMode="External"/><Relationship Id="rId8" Type="http://schemas.openxmlformats.org/officeDocument/2006/relationships/hyperlink" Target="https://www.societe.com/societe/information-literacy-association-824689400.html" TargetMode="External"/><Relationship Id="rId9" Type="http://schemas.openxmlformats.org/officeDocument/2006/relationships/hyperlink" Target="http://acrlog.org/2007/01/31/journal-of-information-literacy/" TargetMode="External"/><Relationship Id="rId10" Type="http://schemas.openxmlformats.org/officeDocument/2006/relationships/hyperlink" Target="https://crln.acrl.org/index.php/crlnews/inde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sh1N6BT29-rrAGRidMj1i0BHBzcwIms7TUamUbcg98/edit#heading=h.nic5tojyll00" TargetMode="External"/><Relationship Id="rId4" Type="http://schemas.openxmlformats.org/officeDocument/2006/relationships/hyperlink" Target="http://aibstudi.aib.it/article/view/11654/10978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cs.google.com/document/d/1nrqxK46pqDs6DgSGHtfzAJLjQ94rA-3bgLDa2BZpF5M/edit#heading=h.z2fro4l4ae0q" TargetMode="Externa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hyperlink" Target="http://it.wikivoyage.org/wiki/" TargetMode="External"/><Relationship Id="rId12" Type="http://schemas.openxmlformats.org/officeDocument/2006/relationships/hyperlink" Target="http://it.wiktionary.org/wiki/" TargetMode="Externa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ommons.wikimedia.org/wiki/" TargetMode="External"/><Relationship Id="rId3" Type="http://schemas.openxmlformats.org/officeDocument/2006/relationships/hyperlink" Target="http://meta.wikimedia.org/wiki/" TargetMode="External"/><Relationship Id="rId4" Type="http://schemas.openxmlformats.org/officeDocument/2006/relationships/hyperlink" Target="http://en.wikibooks.org/wiki/it:" TargetMode="External"/><Relationship Id="rId5" Type="http://schemas.openxmlformats.org/officeDocument/2006/relationships/hyperlink" Target="http://www.wikidata.org/wiki/" TargetMode="External"/><Relationship Id="rId6" Type="http://schemas.openxmlformats.org/officeDocument/2006/relationships/hyperlink" Target="http://it.wikinews.org/wiki/" TargetMode="External"/><Relationship Id="rId7" Type="http://schemas.openxmlformats.org/officeDocument/2006/relationships/hyperlink" Target="http://it.wikiquote.org/wiki/" TargetMode="External"/><Relationship Id="rId8" Type="http://schemas.openxmlformats.org/officeDocument/2006/relationships/hyperlink" Target="http://it.wikisource.org/wiki/" TargetMode="External"/><Relationship Id="rId9" Type="http://schemas.openxmlformats.org/officeDocument/2006/relationships/hyperlink" Target="http://species.wikimedia.org/wiki/" TargetMode="External"/><Relationship Id="rId10" Type="http://schemas.openxmlformats.org/officeDocument/2006/relationships/hyperlink" Target="http://it.wikiversity.org/wiki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digcomp/digital-competence-framework" TargetMode="External"/><Relationship Id="rId4" Type="http://schemas.openxmlformats.org/officeDocument/2006/relationships/hyperlink" Target="https://www.wikimedia.it/wikimedia-italia-porta-sapere-libero-nelle-scuole-italiane-grazie-un-protocollo-intesa-miur/" TargetMode="External"/><Relationship Id="rId5" Type="http://schemas.openxmlformats.org/officeDocument/2006/relationships/hyperlink" Target="http://www.istruzione.it/ProtocolliInRete/Protocolli_Accordi.html" TargetMode="External"/><Relationship Id="rId6" Type="http://schemas.openxmlformats.org/officeDocument/2006/relationships/hyperlink" Target="https://www.wikimedia.it/cosa-facciamo/progetti-le-scuole/" TargetMode="External"/><Relationship Id="rId7" Type="http://schemas.openxmlformats.org/officeDocument/2006/relationships/hyperlink" Target="http://www.istruzione.it/scuola_digitale/index.shtml" TargetMode="Externa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it.wikipedia.org/wiki/Information_literacy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crl/standards/objectivesinformation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il.ceris.cnr.it/Basili/EnIL/" TargetMode="External"/><Relationship Id="rId4" Type="http://schemas.openxmlformats.org/officeDocument/2006/relationships/hyperlink" Target="http://enil.ceris.cnr.it/Basili/EnIL/index.php?id=european-observatory-on-il-policies-and-research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europa.eu/en/publication-detail/-/publication/6d5fe35f-b3ce-4636-ad5f-a445d663b9d5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ib.it/aib/commiss/cnur/tracrl.htm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1012" y="1445546"/>
            <a:ext cx="5327879" cy="39087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Carla Colombati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Università</a:t>
            </a:r>
            <a:r>
              <a:rPr lang="en-US" dirty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 di </a:t>
            </a:r>
            <a:r>
              <a:rPr lang="en-US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Teramo</a:t>
            </a:r>
            <a:endParaRPr lang="en-US" b="1" dirty="0" smtClean="0">
              <a:solidFill>
                <a:schemeClr val="tx1"/>
              </a:solidFill>
              <a:ea typeface="Calibri" pitchFamily="34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SitoWeb</a:t>
            </a:r>
            <a:r>
              <a:rPr lang="en-US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 - </a:t>
            </a:r>
            <a:r>
              <a:rPr lang="en-US" dirty="0" err="1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Bibliotecaria</a:t>
            </a:r>
            <a:endParaRPr lang="en-US" dirty="0" smtClean="0">
              <a:solidFill>
                <a:schemeClr val="tx1"/>
              </a:solidFill>
              <a:ea typeface="Calibri" pitchFamily="34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 </a:t>
            </a:r>
            <a:endParaRPr lang="it-IT" sz="1400" dirty="0" smtClean="0">
              <a:solidFill>
                <a:schemeClr val="tx1"/>
              </a:solidFill>
              <a:ea typeface="Calibri" pitchFamily="34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Comunità di riferimento</a:t>
            </a:r>
            <a:endParaRPr lang="it-IT" sz="1400" b="1" dirty="0">
              <a:solidFill>
                <a:schemeClr val="tx1"/>
              </a:solidFill>
              <a:ea typeface="Calibri" pitchFamily="34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AIB  - Gruppo </a:t>
            </a:r>
            <a:r>
              <a:rPr lang="it-IT" sz="1200" dirty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di lavoro </a:t>
            </a:r>
            <a:r>
              <a:rPr lang="it-IT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Biblioteche digitali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Wikimedia </a:t>
            </a:r>
            <a:r>
              <a:rPr lang="en-US" sz="1200" dirty="0" err="1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ITalia</a:t>
            </a:r>
            <a:r>
              <a:rPr lang="en-US" sz="1200" dirty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Abruzzo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CDE Rete 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italiana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membro</a:t>
            </a: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Coordinamento</a:t>
            </a:r>
            <a:endParaRPr lang="en-US" sz="1200" dirty="0" smtClean="0">
              <a:solidFill>
                <a:schemeClr val="tx1"/>
              </a:solidFill>
              <a:ea typeface="Calibri" pitchFamily="34" charset="0"/>
              <a:cs typeface="FrankRuehl" pitchFamily="34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ASIS&amp;T SG-DL Group Webmaster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chemeClr val="tx1"/>
                </a:solidFill>
              </a:rPr>
              <a:t>DLF </a:t>
            </a:r>
            <a:r>
              <a:rPr lang="en-US" sz="1200" dirty="0">
                <a:solidFill>
                  <a:schemeClr val="tx1"/>
                </a:solidFill>
              </a:rPr>
              <a:t>Assessment Interest </a:t>
            </a:r>
            <a:r>
              <a:rPr lang="en-US" sz="1200" dirty="0" smtClean="0">
                <a:solidFill>
                  <a:schemeClr val="tx1"/>
                </a:solidFill>
              </a:rPr>
              <a:t>User </a:t>
            </a:r>
            <a:r>
              <a:rPr lang="en-US" sz="1200" dirty="0">
                <a:solidFill>
                  <a:schemeClr val="tx1"/>
                </a:solidFill>
              </a:rPr>
              <a:t>Studies/UX Working Group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dirty="0" smtClean="0">
              <a:solidFill>
                <a:schemeClr val="tx1"/>
              </a:solidFill>
              <a:hlinkClick r:id="rId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chemeClr val="tx1"/>
                </a:solidFill>
                <a:ea typeface="Calibri" pitchFamily="34" charset="0"/>
                <a:cs typeface="FrankRuehl" pitchFamily="34" charset="-79"/>
              </a:rPr>
              <a:t>Contatti</a:t>
            </a:r>
            <a:endParaRPr lang="it-IT" sz="1400" b="1" dirty="0">
              <a:solidFill>
                <a:schemeClr val="tx1"/>
              </a:solidFill>
              <a:ea typeface="Calibri" pitchFamily="34" charset="0"/>
              <a:cs typeface="FrankRuehl" pitchFamily="34" charset="-79"/>
            </a:endParaRPr>
          </a:p>
          <a:p>
            <a:r>
              <a:rPr lang="it-IT" sz="1400" dirty="0" smtClean="0">
                <a:solidFill>
                  <a:schemeClr val="tx1"/>
                </a:solidFill>
                <a:hlinkClick r:id="rId2"/>
              </a:rPr>
              <a:t>ccolombati@unite.it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chemeClr val="tx1"/>
                </a:solidFill>
                <a:hlinkClick r:id="rId3"/>
              </a:rPr>
              <a:t>carlacolombati@gmail.com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err="1" smtClean="0">
                <a:solidFill>
                  <a:schemeClr val="tx1"/>
                </a:solidFill>
              </a:rPr>
              <a:t>Twitter</a:t>
            </a:r>
            <a:r>
              <a:rPr lang="it-IT" sz="1400" b="1" dirty="0" smtClean="0">
                <a:solidFill>
                  <a:schemeClr val="tx1"/>
                </a:solidFill>
              </a:rPr>
              <a:t>: </a:t>
            </a:r>
            <a:r>
              <a:rPr lang="it-IT" sz="1400" dirty="0" smtClean="0">
                <a:solidFill>
                  <a:schemeClr val="tx1"/>
                </a:solidFill>
              </a:rPr>
              <a:t>@</a:t>
            </a:r>
            <a:r>
              <a:rPr lang="it-IT" sz="1400" dirty="0" err="1" smtClean="0">
                <a:solidFill>
                  <a:schemeClr val="tx1"/>
                </a:solidFill>
              </a:rPr>
              <a:t>carlacolombati</a:t>
            </a:r>
            <a:endParaRPr lang="it-IT" sz="1400" dirty="0" smtClean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b="1" dirty="0" err="1">
                <a:solidFill>
                  <a:schemeClr val="tx1"/>
                </a:solidFill>
              </a:rPr>
              <a:t>Credits</a:t>
            </a:r>
            <a:r>
              <a:rPr lang="it-IT" sz="1400" dirty="0">
                <a:solidFill>
                  <a:schemeClr val="tx1"/>
                </a:solidFill>
              </a:rPr>
              <a:t>: </a:t>
            </a:r>
            <a:r>
              <a:rPr lang="it-IT" sz="1400" dirty="0" smtClean="0">
                <a:solidFill>
                  <a:schemeClr val="tx1"/>
                </a:solidFill>
              </a:rPr>
              <a:t>Sardegna </a:t>
            </a:r>
            <a:r>
              <a:rPr lang="it-IT" sz="1400" dirty="0" err="1" smtClean="0">
                <a:solidFill>
                  <a:schemeClr val="tx1"/>
                </a:solidFill>
              </a:rPr>
              <a:t>DigitalLibrary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it-IT" sz="1400" dirty="0">
                <a:solidFill>
                  <a:schemeClr val="tx1"/>
                </a:solidFill>
                <a:hlinkClick r:id="rId4"/>
              </a:rPr>
              <a:t>://www.sardegnadigitallibrary.it</a:t>
            </a:r>
            <a:r>
              <a:rPr lang="it-IT" sz="1400" dirty="0" smtClean="0">
                <a:solidFill>
                  <a:schemeClr val="tx1"/>
                </a:solidFill>
                <a:hlinkClick r:id="rId4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268091"/>
            <a:ext cx="1624535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471086"/>
            <a:ext cx="2911388" cy="3892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07303" y="1124744"/>
            <a:ext cx="8605092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2006,  </a:t>
            </a:r>
            <a:r>
              <a:rPr lang="it-IT" sz="1600" dirty="0" smtClean="0">
                <a:solidFill>
                  <a:schemeClr val="tx1"/>
                </a:solidFill>
              </a:rPr>
              <a:t>IFLA,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Sviluppo della nozione di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che comprende l’uso consapevole dell’informazione in un approccio costruttivista e non comportamentista.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2007</a:t>
            </a:r>
            <a:r>
              <a:rPr lang="it-IT" sz="1600" dirty="0">
                <a:solidFill>
                  <a:schemeClr val="tx1"/>
                </a:solidFill>
              </a:rPr>
              <a:t>, Thomas, S. et al,  </a:t>
            </a:r>
            <a:r>
              <a:rPr lang="it-IT" sz="1600" dirty="0" err="1" smtClean="0">
                <a:solidFill>
                  <a:schemeClr val="tx1"/>
                </a:solidFill>
              </a:rPr>
              <a:t>Transliteracy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La capacità di interagire con le piattaforme per elaborare le informazioni attraverso i vari media e supporti fino a giungere ad una elaborazione che ne riduce o annulla i </a:t>
            </a:r>
            <a:r>
              <a:rPr lang="it-IT" sz="1600" dirty="0" smtClean="0">
                <a:solidFill>
                  <a:schemeClr val="tx1"/>
                </a:solidFill>
              </a:rPr>
              <a:t>confini legati al formato.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--------------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IFLA. </a:t>
            </a:r>
            <a:r>
              <a:rPr lang="it-IT" sz="1600" dirty="0" err="1">
                <a:solidFill>
                  <a:schemeClr val="tx1"/>
                </a:solidFill>
              </a:rPr>
              <a:t>Lau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J</a:t>
            </a:r>
            <a:r>
              <a:rPr lang="it-IT" sz="1600" dirty="0">
                <a:solidFill>
                  <a:schemeClr val="tx1"/>
                </a:solidFill>
              </a:rPr>
              <a:t>. (2006). </a:t>
            </a:r>
            <a:r>
              <a:rPr lang="it-IT" sz="1600" i="1" dirty="0" err="1">
                <a:solidFill>
                  <a:schemeClr val="tx1"/>
                </a:solidFill>
              </a:rPr>
              <a:t>Guidelines</a:t>
            </a:r>
            <a:r>
              <a:rPr lang="it-IT" sz="1600" i="1" dirty="0">
                <a:solidFill>
                  <a:schemeClr val="tx1"/>
                </a:solidFill>
              </a:rPr>
              <a:t> in 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for </a:t>
            </a:r>
            <a:r>
              <a:rPr lang="it-IT" sz="1600" i="1" dirty="0" err="1">
                <a:solidFill>
                  <a:schemeClr val="tx1"/>
                </a:solidFill>
              </a:rPr>
              <a:t>lifelong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learning</a:t>
            </a:r>
            <a:r>
              <a:rPr lang="it-IT" sz="1600" dirty="0">
                <a:solidFill>
                  <a:schemeClr val="tx1"/>
                </a:solidFill>
              </a:rPr>
              <a:t>. 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www.ifla.org/publications/guidelines-on-information-literacy-for-lifelong-learning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Thomas, S. et al. (</a:t>
            </a:r>
            <a:r>
              <a:rPr lang="it-IT" sz="1600" dirty="0" err="1" smtClean="0">
                <a:solidFill>
                  <a:schemeClr val="tx1"/>
                </a:solidFill>
              </a:rPr>
              <a:t>Dec</a:t>
            </a:r>
            <a:r>
              <a:rPr lang="it-IT" sz="1600" dirty="0" smtClean="0">
                <a:solidFill>
                  <a:schemeClr val="tx1"/>
                </a:solidFill>
              </a:rPr>
              <a:t>. 2007). </a:t>
            </a:r>
            <a:r>
              <a:rPr lang="it-IT" sz="1600" dirty="0" err="1" smtClean="0">
                <a:solidFill>
                  <a:schemeClr val="tx1"/>
                </a:solidFill>
              </a:rPr>
              <a:t>Transliteracy</a:t>
            </a:r>
            <a:r>
              <a:rPr lang="it-IT" sz="1600" dirty="0" smtClean="0">
                <a:solidFill>
                  <a:schemeClr val="tx1"/>
                </a:solidFill>
              </a:rPr>
              <a:t>: </a:t>
            </a:r>
            <a:r>
              <a:rPr lang="it-IT" sz="1600" dirty="0" err="1" smtClean="0">
                <a:solidFill>
                  <a:schemeClr val="tx1"/>
                </a:solidFill>
              </a:rPr>
              <a:t>crossing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divides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i="1" dirty="0" smtClean="0">
                <a:solidFill>
                  <a:schemeClr val="tx1"/>
                </a:solidFill>
              </a:rPr>
              <a:t>First </a:t>
            </a:r>
            <a:r>
              <a:rPr lang="it-IT" sz="1600" i="1" dirty="0" err="1" smtClean="0">
                <a:solidFill>
                  <a:schemeClr val="tx1"/>
                </a:solidFill>
              </a:rPr>
              <a:t>Monday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http://journals.uic.edu/ojs/index.php/fm/article/view/2060/1908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237313"/>
            <a:ext cx="1600305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237313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46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18457" y="1054596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2008</a:t>
            </a:r>
            <a:r>
              <a:rPr lang="it-IT" sz="1600" dirty="0" smtClean="0">
                <a:solidFill>
                  <a:schemeClr val="tx1"/>
                </a:solidFill>
              </a:rPr>
              <a:t>, UNESCO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-  </a:t>
            </a:r>
            <a:r>
              <a:rPr lang="it-IT" sz="1600" b="1" dirty="0" smtClean="0">
                <a:solidFill>
                  <a:schemeClr val="tx1"/>
                </a:solidFill>
              </a:rPr>
              <a:t>2012</a:t>
            </a:r>
            <a:r>
              <a:rPr lang="it-IT" sz="1600" dirty="0" smtClean="0">
                <a:solidFill>
                  <a:schemeClr val="tx1"/>
                </a:solidFill>
              </a:rPr>
              <a:t>, UNESCO, Media and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Bisogno informativo: saper riconoscere i bisogni informativi.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Risorsa informativa: sapere individuare la risorsa, trattarla, riutilizzarla, preservarla, comunicarla in un contesto che favorisce e potenzia la conoscenza.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2009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smtClean="0">
                <a:solidFill>
                  <a:schemeClr val="tx1"/>
                </a:solidFill>
              </a:rPr>
              <a:t>Barack Obama, Presidente </a:t>
            </a:r>
            <a:r>
              <a:rPr lang="it-IT" sz="1600" dirty="0">
                <a:solidFill>
                  <a:schemeClr val="tx1"/>
                </a:solidFill>
              </a:rPr>
              <a:t>Stati Uniti d’America, 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Barack Obama, in qualità di  Presidente degli Stati Uniti d’America, proclama </a:t>
            </a:r>
            <a:r>
              <a:rPr lang="it-IT" sz="1600" dirty="0">
                <a:solidFill>
                  <a:schemeClr val="tx1"/>
                </a:solidFill>
              </a:rPr>
              <a:t>il mese di ottobre </a:t>
            </a:r>
            <a:r>
              <a:rPr lang="it-IT" sz="1600" dirty="0" smtClean="0">
                <a:solidFill>
                  <a:schemeClr val="tx1"/>
                </a:solidFill>
              </a:rPr>
              <a:t>come </a:t>
            </a:r>
            <a:r>
              <a:rPr lang="it-IT" sz="1600" dirty="0">
                <a:solidFill>
                  <a:schemeClr val="tx1"/>
                </a:solidFill>
              </a:rPr>
              <a:t>mese dedicato dell’Information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, dedicato allo sviluppo delle </a:t>
            </a:r>
            <a:r>
              <a:rPr lang="it-IT" sz="1600" dirty="0">
                <a:solidFill>
                  <a:schemeClr val="tx1"/>
                </a:solidFill>
              </a:rPr>
              <a:t>competenze </a:t>
            </a:r>
            <a:r>
              <a:rPr lang="it-IT" sz="1600" dirty="0" smtClean="0">
                <a:solidFill>
                  <a:schemeClr val="tx1"/>
                </a:solidFill>
              </a:rPr>
              <a:t>informative.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2009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European</a:t>
            </a:r>
            <a:r>
              <a:rPr lang="it-IT" sz="1600" dirty="0">
                <a:solidFill>
                  <a:schemeClr val="tx1"/>
                </a:solidFill>
              </a:rPr>
              <a:t> Union, Media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Sviluppo necessario delle competenze informative in un contesto </a:t>
            </a:r>
            <a:r>
              <a:rPr lang="it-IT" sz="1600" dirty="0" smtClean="0">
                <a:solidFill>
                  <a:schemeClr val="tx1"/>
                </a:solidFill>
              </a:rPr>
              <a:t>multimediale. Qui </a:t>
            </a:r>
            <a:r>
              <a:rPr lang="it-IT" sz="1600" dirty="0">
                <a:solidFill>
                  <a:schemeClr val="tx1"/>
                </a:solidFill>
              </a:rPr>
              <a:t>l’accento è  sull’uniformità del processo.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UNESCO, Information </a:t>
            </a:r>
            <a:r>
              <a:rPr lang="it-IT" sz="1600" dirty="0">
                <a:solidFill>
                  <a:schemeClr val="tx1"/>
                </a:solidFill>
              </a:rPr>
              <a:t>for </a:t>
            </a:r>
            <a:r>
              <a:rPr lang="it-IT" sz="1600" dirty="0" err="1">
                <a:solidFill>
                  <a:schemeClr val="tx1"/>
                </a:solidFill>
              </a:rPr>
              <a:t>all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programme</a:t>
            </a:r>
            <a:r>
              <a:rPr lang="it-IT" sz="1600" dirty="0">
                <a:solidFill>
                  <a:schemeClr val="tx1"/>
                </a:solidFill>
              </a:rPr>
              <a:t> (IFAP</a:t>
            </a:r>
            <a:r>
              <a:rPr lang="it-IT" sz="1600" dirty="0" smtClean="0">
                <a:solidFill>
                  <a:schemeClr val="tx1"/>
                </a:solidFill>
              </a:rPr>
              <a:t>). (2008). </a:t>
            </a:r>
            <a:r>
              <a:rPr lang="it-IT" sz="1600" i="1" dirty="0" err="1">
                <a:solidFill>
                  <a:schemeClr val="tx1"/>
                </a:solidFill>
              </a:rPr>
              <a:t>Towards</a:t>
            </a:r>
            <a:r>
              <a:rPr lang="it-IT" sz="1600" i="1" dirty="0">
                <a:solidFill>
                  <a:schemeClr val="tx1"/>
                </a:solidFill>
              </a:rPr>
              <a:t> 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indicators</a:t>
            </a:r>
            <a:r>
              <a:rPr lang="it-IT" sz="1600" i="1" dirty="0">
                <a:solidFill>
                  <a:schemeClr val="tx1"/>
                </a:solidFill>
              </a:rPr>
              <a:t>, </a:t>
            </a:r>
            <a:r>
              <a:rPr lang="it-IT" sz="1600" i="1" dirty="0" err="1">
                <a:solidFill>
                  <a:schemeClr val="tx1"/>
                </a:solidFill>
              </a:rPr>
              <a:t>edited</a:t>
            </a:r>
            <a:r>
              <a:rPr lang="it-IT" sz="1600" i="1" dirty="0">
                <a:solidFill>
                  <a:schemeClr val="tx1"/>
                </a:solidFill>
              </a:rPr>
              <a:t> by the </a:t>
            </a:r>
            <a:r>
              <a:rPr lang="it-IT" sz="1600" i="1" dirty="0" smtClean="0">
                <a:solidFill>
                  <a:schemeClr val="tx1"/>
                </a:solidFill>
              </a:rPr>
              <a:t>Information Society </a:t>
            </a:r>
            <a:r>
              <a:rPr lang="it-IT" sz="1600" i="1" dirty="0" err="1">
                <a:solidFill>
                  <a:schemeClr val="tx1"/>
                </a:solidFill>
              </a:rPr>
              <a:t>Division</a:t>
            </a:r>
            <a:r>
              <a:rPr lang="it-IT" sz="1600" i="1" dirty="0">
                <a:solidFill>
                  <a:schemeClr val="tx1"/>
                </a:solidFill>
              </a:rPr>
              <a:t>, </a:t>
            </a:r>
            <a:r>
              <a:rPr lang="it-IT" sz="1600" i="1" dirty="0" err="1">
                <a:solidFill>
                  <a:schemeClr val="tx1"/>
                </a:solidFill>
              </a:rPr>
              <a:t>Communication</a:t>
            </a:r>
            <a:r>
              <a:rPr lang="it-IT" sz="1600" i="1" dirty="0">
                <a:solidFill>
                  <a:schemeClr val="tx1"/>
                </a:solidFill>
              </a:rPr>
              <a:t> and Information Sector</a:t>
            </a:r>
            <a:r>
              <a:rPr lang="it-IT" sz="1600" dirty="0">
                <a:solidFill>
                  <a:schemeClr val="tx1"/>
                </a:solidFill>
              </a:rPr>
              <a:t> [</a:t>
            </a:r>
            <a:r>
              <a:rPr lang="it-IT" sz="1600" dirty="0" err="1">
                <a:solidFill>
                  <a:schemeClr val="tx1"/>
                </a:solidFill>
              </a:rPr>
              <a:t>conceptual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framework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prepared</a:t>
            </a:r>
            <a:r>
              <a:rPr lang="it-IT" sz="1600" dirty="0">
                <a:solidFill>
                  <a:schemeClr val="tx1"/>
                </a:solidFill>
              </a:rPr>
              <a:t> by Ralph </a:t>
            </a:r>
            <a:r>
              <a:rPr lang="it-IT" sz="1600" dirty="0" err="1">
                <a:solidFill>
                  <a:schemeClr val="tx1"/>
                </a:solidFill>
              </a:rPr>
              <a:t>Catts</a:t>
            </a:r>
            <a:r>
              <a:rPr lang="it-IT" sz="1600" dirty="0">
                <a:solidFill>
                  <a:schemeClr val="tx1"/>
                </a:solidFill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</a:rPr>
              <a:t>Jesús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Lau</a:t>
            </a:r>
            <a:r>
              <a:rPr lang="it-IT" sz="1600" dirty="0" smtClean="0">
                <a:solidFill>
                  <a:schemeClr val="tx1"/>
                </a:solidFill>
              </a:rPr>
              <a:t>]. Parigi: UNESCO.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3"/>
            <a:ext cx="1600302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11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293422" y="1122374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2011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European</a:t>
            </a:r>
            <a:r>
              <a:rPr lang="it-IT" sz="1600" dirty="0">
                <a:solidFill>
                  <a:schemeClr val="tx1"/>
                </a:solidFill>
              </a:rPr>
              <a:t> Union</a:t>
            </a:r>
            <a:r>
              <a:rPr lang="it-IT" sz="1600" dirty="0" smtClean="0">
                <a:solidFill>
                  <a:schemeClr val="tx1"/>
                </a:solidFill>
              </a:rPr>
              <a:t>, Media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Proposto un set di indicatori per l’Information nel campo della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nei media: l’alfabetizzazione sui media che si acquisisce con indicatori per competenze comunicative e individuali,  tecniche e cognitive, per un accento sulla capacità di apprendere dai contenuti presenti nell’</a:t>
            </a:r>
            <a:r>
              <a:rPr lang="it-IT" sz="1600" dirty="0" err="1" smtClean="0">
                <a:solidFill>
                  <a:schemeClr val="tx1"/>
                </a:solidFill>
              </a:rPr>
              <a:t>infosfera</a:t>
            </a:r>
            <a:r>
              <a:rPr lang="it-IT" sz="1600" dirty="0" smtClean="0">
                <a:solidFill>
                  <a:schemeClr val="tx1"/>
                </a:solidFill>
              </a:rPr>
              <a:t> dei media e della rete.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Unione Europea, Conclusioni del Consiglio del 27 novembre 2009 relative all’alfabetizzazione mediatica nell’ambiente digitale (2009/C 301/09</a:t>
            </a:r>
            <a:r>
              <a:rPr lang="it-IT" sz="1600" dirty="0" smtClean="0">
                <a:solidFill>
                  <a:schemeClr val="tx1"/>
                </a:solidFill>
              </a:rPr>
              <a:t>), </a:t>
            </a:r>
            <a:r>
              <a:rPr lang="it-IT" sz="1600" dirty="0">
                <a:solidFill>
                  <a:schemeClr val="tx1"/>
                </a:solidFill>
              </a:rPr>
              <a:t>pubblicato in Gazzetta Ufficiale delle Comunità europee, serie C, n. 301, 11dicembre </a:t>
            </a:r>
            <a:r>
              <a:rPr lang="it-IT" sz="1600" dirty="0" smtClean="0">
                <a:solidFill>
                  <a:schemeClr val="tx1"/>
                </a:solidFill>
              </a:rPr>
              <a:t>2009. 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ec.europa.eu/assets/eac/culture/library/studies/literacy-criteria-report_en.pdf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Unione Europea. </a:t>
            </a:r>
            <a:r>
              <a:rPr lang="it-IT" sz="1600" dirty="0" err="1">
                <a:solidFill>
                  <a:schemeClr val="tx1"/>
                </a:solidFill>
              </a:rPr>
              <a:t>Commissioned</a:t>
            </a:r>
            <a:r>
              <a:rPr lang="it-IT" sz="1600" dirty="0">
                <a:solidFill>
                  <a:schemeClr val="tx1"/>
                </a:solidFill>
              </a:rPr>
              <a:t> by the </a:t>
            </a:r>
            <a:r>
              <a:rPr lang="it-IT" sz="1600" dirty="0" err="1">
                <a:solidFill>
                  <a:schemeClr val="tx1"/>
                </a:solidFill>
              </a:rPr>
              <a:t>European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Commission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Directorate</a:t>
            </a:r>
            <a:r>
              <a:rPr lang="it-IT" sz="1600" dirty="0">
                <a:solidFill>
                  <a:schemeClr val="tx1"/>
                </a:solidFill>
              </a:rPr>
              <a:t>-general for Information Society and Media – Media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Unit. (April 2011). </a:t>
            </a:r>
            <a:r>
              <a:rPr lang="it-IT" sz="1600" i="1" dirty="0" err="1">
                <a:solidFill>
                  <a:schemeClr val="tx1"/>
                </a:solidFill>
              </a:rPr>
              <a:t>Testing</a:t>
            </a:r>
            <a:r>
              <a:rPr lang="it-IT" sz="1600" i="1" dirty="0">
                <a:solidFill>
                  <a:schemeClr val="tx1"/>
                </a:solidFill>
              </a:rPr>
              <a:t> and </a:t>
            </a:r>
            <a:r>
              <a:rPr lang="it-IT" sz="1600" i="1" dirty="0" err="1">
                <a:solidFill>
                  <a:schemeClr val="tx1"/>
                </a:solidFill>
              </a:rPr>
              <a:t>Refining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Criteria</a:t>
            </a:r>
            <a:r>
              <a:rPr lang="it-IT" sz="1600" i="1" dirty="0">
                <a:solidFill>
                  <a:schemeClr val="tx1"/>
                </a:solidFill>
              </a:rPr>
              <a:t> to </a:t>
            </a:r>
            <a:r>
              <a:rPr lang="it-IT" sz="1600" i="1" dirty="0" err="1">
                <a:solidFill>
                  <a:schemeClr val="tx1"/>
                </a:solidFill>
              </a:rPr>
              <a:t>Assess</a:t>
            </a:r>
            <a:r>
              <a:rPr lang="it-IT" sz="1600" i="1" dirty="0">
                <a:solidFill>
                  <a:schemeClr val="tx1"/>
                </a:solidFill>
              </a:rPr>
              <a:t> Media </a:t>
            </a:r>
            <a:r>
              <a:rPr lang="it-IT" sz="1600" i="1" dirty="0" err="1" smtClean="0">
                <a:solidFill>
                  <a:schemeClr val="tx1"/>
                </a:solidFill>
              </a:rPr>
              <a:t>Literacy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Levels</a:t>
            </a:r>
            <a:r>
              <a:rPr lang="it-IT" sz="1600" i="1" dirty="0">
                <a:solidFill>
                  <a:schemeClr val="tx1"/>
                </a:solidFill>
              </a:rPr>
              <a:t> in Europe. </a:t>
            </a:r>
            <a:r>
              <a:rPr lang="it-IT" sz="1600" i="1" dirty="0" err="1">
                <a:solidFill>
                  <a:schemeClr val="tx1"/>
                </a:solidFill>
              </a:rPr>
              <a:t>Final</a:t>
            </a:r>
            <a:r>
              <a:rPr lang="it-IT" sz="1600" i="1" dirty="0">
                <a:solidFill>
                  <a:schemeClr val="tx1"/>
                </a:solidFill>
              </a:rPr>
              <a:t> Report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www.parlament.gv.at/PAKT/EU/XXIV/EU/05/54/EU_55441/imfname_10009549.pdf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2" y="252731"/>
            <a:ext cx="1600302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80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18456" y="1124744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2011</a:t>
            </a:r>
            <a:r>
              <a:rPr lang="it-IT" sz="1600" dirty="0" smtClean="0">
                <a:solidFill>
                  <a:schemeClr val="tx1"/>
                </a:solidFill>
              </a:rPr>
              <a:t>, MIL, IFLA, Media and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Recommendations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Queste sottolineano l’importanza “nella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conoscenza, nelle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abitudini, nell’insieme delle abilità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necessarie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per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riconoscere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quando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che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tipo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di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informazione è necessaria, dove e come ottenere l’informazione, come valutarla criticamente e organizzarla una volta trovata; come usarla in modo critico”. Importante è l’accenno al termine “critico”.</a:t>
            </a: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2011</a:t>
            </a:r>
            <a:r>
              <a:rPr lang="it-IT" sz="1600" dirty="0" smtClean="0">
                <a:solidFill>
                  <a:schemeClr val="tx1"/>
                </a:solidFill>
              </a:rPr>
              <a:t>, SCONUL UK,  Information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Society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of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College, National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and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University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Libraries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(SCONUL)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Modello di </a:t>
            </a:r>
            <a:r>
              <a:rPr lang="it-IT" sz="1600" dirty="0" err="1" smtClean="0">
                <a:solidFill>
                  <a:schemeClr val="tx1"/>
                </a:solidFill>
              </a:rPr>
              <a:t>Infomation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include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le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diverse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complementari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(</a:t>
            </a:r>
            <a:r>
              <a:rPr lang="it-IT" sz="1600" dirty="0" err="1" smtClean="0">
                <a:solidFill>
                  <a:schemeClr val="tx1"/>
                </a:solidFill>
              </a:rPr>
              <a:t>visual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</a:rPr>
              <a:t>digital</a:t>
            </a:r>
            <a:r>
              <a:rPr lang="it-IT" sz="1600" dirty="0" smtClean="0">
                <a:solidFill>
                  <a:schemeClr val="tx1"/>
                </a:solidFill>
              </a:rPr>
              <a:t>, media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) insieme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attività di alle di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data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curation</a:t>
            </a:r>
            <a:r>
              <a:rPr lang="it-IT" sz="1600" dirty="0" smtClean="0">
                <a:solidFill>
                  <a:schemeClr val="tx1"/>
                </a:solidFill>
              </a:rPr>
              <a:t> 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data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management.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IFLA</a:t>
            </a:r>
            <a:r>
              <a:rPr lang="it-IT" sz="1600" dirty="0">
                <a:solidFill>
                  <a:schemeClr val="tx1"/>
                </a:solidFill>
              </a:rPr>
              <a:t>. (</a:t>
            </a:r>
            <a:r>
              <a:rPr lang="it-IT" sz="1600" dirty="0" smtClean="0">
                <a:solidFill>
                  <a:schemeClr val="tx1"/>
                </a:solidFill>
              </a:rPr>
              <a:t>2011). </a:t>
            </a:r>
            <a:r>
              <a:rPr lang="it-IT" sz="1600" i="1" dirty="0" smtClean="0">
                <a:solidFill>
                  <a:schemeClr val="tx1"/>
                </a:solidFill>
              </a:rPr>
              <a:t>IFLA </a:t>
            </a:r>
            <a:r>
              <a:rPr lang="it-IT" sz="1600" i="1" dirty="0">
                <a:solidFill>
                  <a:schemeClr val="tx1"/>
                </a:solidFill>
              </a:rPr>
              <a:t>Media &amp; 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recommendations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www.ifla.org/publications/ifla-media-and-information-literacy-recommendations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SCONUL Society of College, National and </a:t>
            </a:r>
            <a:r>
              <a:rPr lang="it-IT" sz="1600" dirty="0" err="1">
                <a:solidFill>
                  <a:schemeClr val="tx1"/>
                </a:solidFill>
              </a:rPr>
              <a:t>University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Libraries. (2011). </a:t>
            </a:r>
            <a:r>
              <a:rPr lang="it-IT" sz="1600" i="1" dirty="0" smtClean="0">
                <a:solidFill>
                  <a:schemeClr val="tx1"/>
                </a:solidFill>
              </a:rPr>
              <a:t>The </a:t>
            </a:r>
            <a:r>
              <a:rPr lang="it-IT" sz="1600" i="1" dirty="0">
                <a:solidFill>
                  <a:schemeClr val="tx1"/>
                </a:solidFill>
              </a:rPr>
              <a:t>SCONUL </a:t>
            </a:r>
            <a:r>
              <a:rPr lang="it-IT" sz="1600" i="1" dirty="0" err="1">
                <a:solidFill>
                  <a:schemeClr val="tx1"/>
                </a:solidFill>
              </a:rPr>
              <a:t>seven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pillars</a:t>
            </a:r>
            <a:r>
              <a:rPr lang="it-IT" sz="1600" i="1" dirty="0">
                <a:solidFill>
                  <a:schemeClr val="tx1"/>
                </a:solidFill>
              </a:rPr>
              <a:t> of Information </a:t>
            </a:r>
            <a:r>
              <a:rPr lang="it-IT" sz="1600" i="1" dirty="0" err="1" smtClean="0">
                <a:solidFill>
                  <a:schemeClr val="tx1"/>
                </a:solidFill>
              </a:rPr>
              <a:t>literacy</a:t>
            </a:r>
            <a:r>
              <a:rPr lang="it-IT" sz="1600" i="1" dirty="0" smtClean="0">
                <a:solidFill>
                  <a:schemeClr val="tx1"/>
                </a:solidFill>
              </a:rPr>
              <a:t>. Core </a:t>
            </a:r>
            <a:r>
              <a:rPr lang="it-IT" sz="1600" i="1" dirty="0">
                <a:solidFill>
                  <a:schemeClr val="tx1"/>
                </a:solidFill>
              </a:rPr>
              <a:t>model for </a:t>
            </a:r>
            <a:r>
              <a:rPr lang="it-IT" sz="1600" i="1" dirty="0" err="1">
                <a:solidFill>
                  <a:schemeClr val="tx1"/>
                </a:solidFill>
              </a:rPr>
              <a:t>higher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education</a:t>
            </a:r>
            <a:r>
              <a:rPr lang="it-IT" sz="16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www.sconul.ac.uk/sites/default/files/documents/coremodel.pdf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3"/>
            <a:ext cx="1600302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69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18456" y="1124744"/>
            <a:ext cx="8605092" cy="40318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600" b="1" dirty="0" smtClean="0">
                <a:solidFill>
                  <a:schemeClr val="tx1"/>
                </a:solidFill>
              </a:rPr>
              <a:t>2011</a:t>
            </a:r>
            <a:r>
              <a:rPr lang="it-IT" sz="1600" b="1" dirty="0">
                <a:solidFill>
                  <a:schemeClr val="tx1"/>
                </a:solidFill>
              </a:rPr>
              <a:t>, </a:t>
            </a:r>
            <a:r>
              <a:rPr lang="it-IT" sz="1600" dirty="0" smtClean="0">
                <a:solidFill>
                  <a:schemeClr val="tx1"/>
                </a:solidFill>
              </a:rPr>
              <a:t>ACRL </a:t>
            </a:r>
            <a:r>
              <a:rPr lang="it-IT" sz="1600" dirty="0">
                <a:solidFill>
                  <a:schemeClr val="tx1"/>
                </a:solidFill>
              </a:rPr>
              <a:t>Visual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Competency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Standards</a:t>
            </a:r>
            <a:r>
              <a:rPr lang="it-IT" sz="1600" dirty="0">
                <a:solidFill>
                  <a:schemeClr val="tx1"/>
                </a:solidFill>
              </a:rPr>
              <a:t> for </a:t>
            </a:r>
            <a:r>
              <a:rPr lang="it-IT" sz="1600" dirty="0" err="1">
                <a:solidFill>
                  <a:schemeClr val="tx1"/>
                </a:solidFill>
              </a:rPr>
              <a:t>Higher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www.ala.org/acrl/standards/visualliteracy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2011</a:t>
            </a:r>
            <a:r>
              <a:rPr lang="it-IT" sz="1600" dirty="0" smtClean="0">
                <a:solidFill>
                  <a:schemeClr val="tx1"/>
                </a:solidFill>
              </a:rPr>
              <a:t>, Stati Uniti d’America, Digital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www.digitalliteracy.gov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Uso delle tecnologie digitali da parte del cittadino U.S.A a cura del governo nell’ottica di apprendimento.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2011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</a:rPr>
              <a:t>UNESCO, Media and 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endParaRPr lang="it-IT" sz="1600" dirty="0">
              <a:solidFill>
                <a:schemeClr val="tx1"/>
              </a:solidFill>
              <a:hlinkClick r:id="rId5"/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Media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, integrando i due termini nel nuovo contesto dei media, dell’accesso alle informazioni e della capacità critica informativa dei cittadini.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Unesco. (2011). </a:t>
            </a:r>
            <a:r>
              <a:rPr lang="it-IT" sz="1600" i="1" dirty="0">
                <a:solidFill>
                  <a:schemeClr val="tx1"/>
                </a:solidFill>
              </a:rPr>
              <a:t>Fez </a:t>
            </a:r>
            <a:r>
              <a:rPr lang="it-IT" sz="1600" i="1" dirty="0" err="1">
                <a:solidFill>
                  <a:schemeClr val="tx1"/>
                </a:solidFill>
              </a:rPr>
              <a:t>declaration</a:t>
            </a:r>
            <a:r>
              <a:rPr lang="it-IT" sz="1600" i="1" dirty="0">
                <a:solidFill>
                  <a:schemeClr val="tx1"/>
                </a:solidFill>
              </a:rPr>
              <a:t> on Media and information </a:t>
            </a:r>
            <a:r>
              <a:rPr lang="it-IT" sz="1600" i="1" dirty="0" err="1" smtClean="0">
                <a:solidFill>
                  <a:schemeClr val="tx1"/>
                </a:solidFill>
              </a:rPr>
              <a:t>literacy</a:t>
            </a:r>
            <a:r>
              <a:rPr lang="it-IT" sz="1600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1500" dirty="0" smtClean="0">
                <a:solidFill>
                  <a:schemeClr val="tx1"/>
                </a:solidFill>
                <a:hlinkClick r:id="rId6" invalidUrl="http://www.unesco.org/new/fileadmin/MULTIMEDIA/HQ/CI/CI/pdf/news/Fez Declaration.pdf"/>
              </a:rPr>
              <a:t>http</a:t>
            </a:r>
            <a:r>
              <a:rPr lang="it-IT" sz="1500" dirty="0">
                <a:solidFill>
                  <a:schemeClr val="tx1"/>
                </a:solidFill>
                <a:hlinkClick r:id="rId7" invalidUrl="http://www.unesco.org/new/fileadmin/MULTIMEDIA/HQ/CI/CI/pdf/news/Fez Declaration.pdf"/>
              </a:rPr>
              <a:t>://</a:t>
            </a:r>
            <a:r>
              <a:rPr lang="it-IT" sz="1500" dirty="0" smtClean="0">
                <a:solidFill>
                  <a:schemeClr val="tx1"/>
                </a:solidFill>
                <a:hlinkClick r:id="rId8" invalidUrl="http://www.unesco.org/new/fileadmin/MULTIMEDIA/HQ/CI/CI/pdf/news/Fez Declaration.pdf"/>
              </a:rPr>
              <a:t>www.unesco.org/new/fileadmin/MULTIMEDIA/HQ/CI/CI/pdf/news/Fez%20Declaration.pdf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1600" dirty="0">
                <a:solidFill>
                  <a:schemeClr val="tx1"/>
                </a:solidFill>
                <a:hlinkClick r:id="rId9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9"/>
              </a:rPr>
              <a:t>www.unesco.org/new/en/communication-and-information/media-development/media-literacy/mil-as-composite-concept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1"/>
            <a:ext cx="1607092" cy="6211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38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18456" y="1419701"/>
            <a:ext cx="8605092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2013</a:t>
            </a:r>
            <a:r>
              <a:rPr lang="it-IT" sz="1600" dirty="0" smtClean="0">
                <a:solidFill>
                  <a:schemeClr val="tx1"/>
                </a:solidFill>
              </a:rPr>
              <a:t>. ALA, Digital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Office for Information Technology Policy, 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Digital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libraries</a:t>
            </a:r>
            <a:r>
              <a:rPr lang="it-IT" sz="1600" dirty="0">
                <a:solidFill>
                  <a:schemeClr val="tx1"/>
                </a:solidFill>
              </a:rPr>
              <a:t> and public policy, Report of the Office </a:t>
            </a:r>
            <a:r>
              <a:rPr lang="it-IT" sz="1600" dirty="0" smtClean="0">
                <a:solidFill>
                  <a:schemeClr val="tx1"/>
                </a:solidFill>
              </a:rPr>
              <a:t>for Information </a:t>
            </a:r>
            <a:r>
              <a:rPr lang="it-IT" sz="1600" dirty="0">
                <a:solidFill>
                  <a:schemeClr val="tx1"/>
                </a:solidFill>
              </a:rPr>
              <a:t>Technology </a:t>
            </a:r>
            <a:r>
              <a:rPr lang="it-IT" sz="1600" dirty="0" err="1">
                <a:solidFill>
                  <a:schemeClr val="tx1"/>
                </a:solidFill>
              </a:rPr>
              <a:t>Policy’s</a:t>
            </a:r>
            <a:r>
              <a:rPr lang="it-IT" sz="1600" dirty="0">
                <a:solidFill>
                  <a:schemeClr val="tx1"/>
                </a:solidFill>
              </a:rPr>
              <a:t>, Digital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task force, </a:t>
            </a:r>
            <a:r>
              <a:rPr lang="it-IT" sz="1600" dirty="0" err="1">
                <a:solidFill>
                  <a:schemeClr val="tx1"/>
                </a:solidFill>
              </a:rPr>
              <a:t>January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2013. 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connect.ala.org/node/199294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Lancio del Portale Digital </a:t>
            </a:r>
            <a:r>
              <a:rPr lang="it-IT" sz="1600" dirty="0" err="1" smtClean="0">
                <a:solidFill>
                  <a:schemeClr val="tx1"/>
                </a:solidFill>
              </a:rPr>
              <a:t>Learn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digitallearn.org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2014</a:t>
            </a:r>
            <a:r>
              <a:rPr lang="it-IT" sz="1600" dirty="0" smtClean="0">
                <a:solidFill>
                  <a:schemeClr val="tx1"/>
                </a:solidFill>
              </a:rPr>
              <a:t>, AGID,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,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Linee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Guida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del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Programma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nazionale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per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la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cultura, la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formazione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le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competenze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digitali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dell’AGID</a:t>
            </a:r>
            <a:r>
              <a:rPr lang="it-IT" sz="1600" dirty="0">
                <a:solidFill>
                  <a:schemeClr val="tx1"/>
                </a:solidFill>
              </a:rPr>
              <a:t>,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= 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abilità, competenze, conoscenze, abitudini che il singolo sviluppa in tutta la sua vita per l’uso e il riuso di tutte le fonti informative in un contesto multimediale.</a:t>
            </a: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Progetto di indagine sulle competenze digitali. 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5"/>
              </a:rPr>
              <a:t>competenzedigitali.agid.gov.it/progetto/indagine-sulle-iniziative-di-information-literacy-nelle-biblioteche-pubbliche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237314"/>
            <a:ext cx="1672310" cy="71477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09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284" y="1020537"/>
            <a:ext cx="8605092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2015, MIUR,</a:t>
            </a:r>
            <a:r>
              <a:rPr lang="it-IT" sz="1600" dirty="0" smtClean="0">
                <a:solidFill>
                  <a:schemeClr val="tx1"/>
                </a:solidFill>
              </a:rPr>
              <a:t> Piano Nazionale della Scuola Digitale,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www.istruzione.it/scuola_digitale/allegati/Materiali/pnsd-layout-30.10-WEB.pdf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2015</a:t>
            </a:r>
            <a:r>
              <a:rPr lang="it-IT" sz="1600" b="1" dirty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</a:rPr>
              <a:t>ACRL, </a:t>
            </a:r>
            <a:r>
              <a:rPr lang="it-IT" sz="1600" i="1" dirty="0">
                <a:solidFill>
                  <a:schemeClr val="tx1"/>
                </a:solidFill>
              </a:rPr>
              <a:t>Framework for 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for </a:t>
            </a:r>
            <a:r>
              <a:rPr lang="it-IT" sz="1600" i="1" dirty="0" err="1">
                <a:solidFill>
                  <a:schemeClr val="tx1"/>
                </a:solidFill>
              </a:rPr>
              <a:t>Higher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Education</a:t>
            </a:r>
            <a:endParaRPr lang="it-IT" sz="1600" i="1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2015</a:t>
            </a:r>
            <a:r>
              <a:rPr lang="en-US" sz="1600" dirty="0" smtClean="0">
                <a:solidFill>
                  <a:schemeClr val="tx1"/>
                </a:solidFill>
              </a:rPr>
              <a:t>, AIB, </a:t>
            </a:r>
            <a:r>
              <a:rPr lang="en-US" sz="1600" dirty="0" err="1" smtClean="0">
                <a:solidFill>
                  <a:schemeClr val="tx1"/>
                </a:solidFill>
              </a:rPr>
              <a:t>Gruppo</a:t>
            </a:r>
            <a:r>
              <a:rPr lang="en-US" sz="1600" dirty="0" smtClean="0">
                <a:solidFill>
                  <a:schemeClr val="tx1"/>
                </a:solidFill>
              </a:rPr>
              <a:t> di studio Information literacy., Information Literacy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-------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ACRL. </a:t>
            </a:r>
            <a:r>
              <a:rPr lang="en-US" sz="1600" i="1" dirty="0" smtClean="0">
                <a:solidFill>
                  <a:schemeClr val="tx1"/>
                </a:solidFill>
              </a:rPr>
              <a:t>(</a:t>
            </a:r>
            <a:r>
              <a:rPr lang="en-US" sz="1600" dirty="0" smtClean="0">
                <a:solidFill>
                  <a:schemeClr val="tx1"/>
                </a:solidFill>
              </a:rPr>
              <a:t>2015). </a:t>
            </a:r>
            <a:r>
              <a:rPr lang="en-US" sz="1600" i="1" dirty="0" smtClean="0">
                <a:solidFill>
                  <a:schemeClr val="tx1"/>
                </a:solidFill>
              </a:rPr>
              <a:t>Framework for Information Literacy for Higher Education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</a:p>
          <a:p>
            <a:pPr fontAlgn="base"/>
            <a:r>
              <a:rPr lang="it-IT" sz="1600" dirty="0" err="1" smtClean="0">
                <a:solidFill>
                  <a:schemeClr val="tx1"/>
                </a:solidFill>
              </a:rPr>
              <a:t>Filled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by the ACRL Board on </a:t>
            </a:r>
            <a:r>
              <a:rPr lang="it-IT" sz="1600" dirty="0" err="1">
                <a:solidFill>
                  <a:schemeClr val="tx1"/>
                </a:solidFill>
              </a:rPr>
              <a:t>February</a:t>
            </a:r>
            <a:r>
              <a:rPr lang="it-IT" sz="1600" dirty="0">
                <a:solidFill>
                  <a:schemeClr val="tx1"/>
                </a:solidFill>
              </a:rPr>
              <a:t> 2, 2015. </a:t>
            </a:r>
            <a:r>
              <a:rPr lang="it-IT" sz="1600" dirty="0" err="1">
                <a:solidFill>
                  <a:schemeClr val="tx1"/>
                </a:solidFill>
              </a:rPr>
              <a:t>Adopted</a:t>
            </a:r>
            <a:r>
              <a:rPr lang="it-IT" sz="1600" dirty="0">
                <a:solidFill>
                  <a:schemeClr val="tx1"/>
                </a:solidFill>
              </a:rPr>
              <a:t> by the ACRL Board, </a:t>
            </a:r>
            <a:r>
              <a:rPr lang="it-IT" sz="1600" dirty="0" err="1">
                <a:solidFill>
                  <a:schemeClr val="tx1"/>
                </a:solidFill>
              </a:rPr>
              <a:t>January</a:t>
            </a:r>
            <a:r>
              <a:rPr lang="it-IT" sz="1600" dirty="0">
                <a:solidFill>
                  <a:schemeClr val="tx1"/>
                </a:solidFill>
              </a:rPr>
              <a:t> 11, 2016.</a:t>
            </a:r>
          </a:p>
          <a:p>
            <a:r>
              <a:rPr lang="it-IT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www.ala.org/acrl/standards/ilframework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Trad</a:t>
            </a:r>
            <a:r>
              <a:rPr lang="en-US" sz="1600" dirty="0" smtClean="0">
                <a:solidFill>
                  <a:schemeClr val="tx1"/>
                </a:solidFill>
              </a:rPr>
              <a:t>. it.: "Un </a:t>
            </a:r>
            <a:r>
              <a:rPr lang="en-US" sz="1600" dirty="0" err="1" smtClean="0">
                <a:solidFill>
                  <a:schemeClr val="tx1"/>
                </a:solidFill>
              </a:rPr>
              <a:t>quadro</a:t>
            </a:r>
            <a:r>
              <a:rPr lang="en-US" sz="1600" dirty="0" smtClean="0">
                <a:solidFill>
                  <a:schemeClr val="tx1"/>
                </a:solidFill>
              </a:rPr>
              <a:t> di </a:t>
            </a:r>
            <a:r>
              <a:rPr lang="en-US" sz="1600" dirty="0" err="1" smtClean="0">
                <a:solidFill>
                  <a:schemeClr val="tx1"/>
                </a:solidFill>
              </a:rPr>
              <a:t>riferimento</a:t>
            </a:r>
            <a:r>
              <a:rPr lang="en-US" sz="1600" dirty="0" smtClean="0">
                <a:solidFill>
                  <a:schemeClr val="tx1"/>
                </a:solidFill>
              </a:rPr>
              <a:t> per la </a:t>
            </a:r>
            <a:r>
              <a:rPr lang="en-US" sz="1600" dirty="0" err="1" smtClean="0">
                <a:solidFill>
                  <a:schemeClr val="tx1"/>
                </a:solidFill>
              </a:rPr>
              <a:t>competenza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informativa</a:t>
            </a:r>
            <a:r>
              <a:rPr lang="en-US" sz="1600" dirty="0" smtClean="0">
                <a:solidFill>
                  <a:schemeClr val="tx1"/>
                </a:solidFill>
              </a:rPr>
              <a:t> per </a:t>
            </a:r>
            <a:r>
              <a:rPr lang="en-US" sz="1600" dirty="0" err="1" smtClean="0">
                <a:solidFill>
                  <a:schemeClr val="tx1"/>
                </a:solidFill>
              </a:rPr>
              <a:t>gli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studi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universitari</a:t>
            </a:r>
            <a:r>
              <a:rPr lang="en-US" sz="1600" dirty="0" smtClean="0">
                <a:solidFill>
                  <a:schemeClr val="tx1"/>
                </a:solidFill>
              </a:rPr>
              <a:t>", a </a:t>
            </a:r>
            <a:r>
              <a:rPr lang="en-US" sz="1600" dirty="0" err="1" smtClean="0">
                <a:solidFill>
                  <a:schemeClr val="tx1"/>
                </a:solidFill>
              </a:rPr>
              <a:t>cura</a:t>
            </a:r>
            <a:r>
              <a:rPr lang="en-US" sz="1600" dirty="0" smtClean="0">
                <a:solidFill>
                  <a:schemeClr val="tx1"/>
                </a:solidFill>
              </a:rPr>
              <a:t> di AIB - </a:t>
            </a:r>
            <a:r>
              <a:rPr lang="en-US" sz="1600" dirty="0" err="1" smtClean="0">
                <a:solidFill>
                  <a:schemeClr val="tx1"/>
                </a:solidFill>
              </a:rPr>
              <a:t>Gruppo</a:t>
            </a:r>
            <a:r>
              <a:rPr lang="en-US" sz="1600" dirty="0" smtClean="0">
                <a:solidFill>
                  <a:schemeClr val="tx1"/>
                </a:solidFill>
              </a:rPr>
              <a:t> di Studio </a:t>
            </a:r>
            <a:r>
              <a:rPr lang="en-US" sz="1600" dirty="0" err="1" smtClean="0">
                <a:solidFill>
                  <a:schemeClr val="tx1"/>
                </a:solidFill>
              </a:rPr>
              <a:t>sull'Information</a:t>
            </a:r>
            <a:r>
              <a:rPr lang="en-US" sz="1600" dirty="0" smtClean="0">
                <a:solidFill>
                  <a:schemeClr val="tx1"/>
                </a:solidFill>
              </a:rPr>
              <a:t> Literacy, 2015.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http://www.aib.it/attivita/2015/51715-il-framework-acrl/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  <a:hlinkClick r:id="rId5"/>
              </a:rPr>
              <a:t>http://www.aib.it/struttura/commissioni-e-gruppi/gruppo-literacy/ilmanifesto/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07092" cy="6184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07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284" y="1020537"/>
            <a:ext cx="8605092" cy="40318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2015</a:t>
            </a:r>
            <a:r>
              <a:rPr lang="it-IT" sz="1600" b="1" dirty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</a:rPr>
              <a:t>ACRL, </a:t>
            </a:r>
            <a:r>
              <a:rPr lang="it-IT" sz="1600" i="1" dirty="0">
                <a:solidFill>
                  <a:schemeClr val="tx1"/>
                </a:solidFill>
              </a:rPr>
              <a:t>Framework for 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for </a:t>
            </a:r>
            <a:r>
              <a:rPr lang="it-IT" sz="1600" i="1" dirty="0" err="1">
                <a:solidFill>
                  <a:schemeClr val="tx1"/>
                </a:solidFill>
              </a:rPr>
              <a:t>Higher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Education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2015</a:t>
            </a:r>
            <a:r>
              <a:rPr lang="en-US" sz="1600" dirty="0" smtClean="0">
                <a:solidFill>
                  <a:schemeClr val="tx1"/>
                </a:solidFill>
              </a:rPr>
              <a:t>, AIB, </a:t>
            </a:r>
            <a:r>
              <a:rPr lang="en-US" sz="1600" dirty="0" err="1" smtClean="0">
                <a:solidFill>
                  <a:schemeClr val="tx1"/>
                </a:solidFill>
              </a:rPr>
              <a:t>Gruppo</a:t>
            </a:r>
            <a:r>
              <a:rPr lang="en-US" sz="1600" dirty="0" smtClean="0">
                <a:solidFill>
                  <a:schemeClr val="tx1"/>
                </a:solidFill>
              </a:rPr>
              <a:t> di studio Information literacy, </a:t>
            </a:r>
            <a:r>
              <a:rPr lang="en-US" sz="1600" dirty="0" err="1" smtClean="0">
                <a:solidFill>
                  <a:schemeClr val="tx1"/>
                </a:solidFill>
              </a:rPr>
              <a:t>Competenza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informativa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lvl="0"/>
            <a:r>
              <a:rPr lang="it-IT" sz="1600" dirty="0">
                <a:solidFill>
                  <a:schemeClr val="tx1"/>
                </a:solidFill>
              </a:rPr>
              <a:t>Questo “</a:t>
            </a:r>
            <a:r>
              <a:rPr lang="it-IT" sz="1600" b="1" dirty="0">
                <a:solidFill>
                  <a:schemeClr val="tx1"/>
                </a:solidFill>
              </a:rPr>
              <a:t>Quadro di riferimento per la competenza informativa per gli studi universitari</a:t>
            </a:r>
            <a:r>
              <a:rPr lang="it-IT" sz="1600" dirty="0">
                <a:solidFill>
                  <a:schemeClr val="tx1"/>
                </a:solidFill>
              </a:rPr>
              <a:t>” [da ora in avanti: </a:t>
            </a:r>
            <a:r>
              <a:rPr lang="it-IT" sz="1600" i="1" dirty="0">
                <a:solidFill>
                  <a:schemeClr val="tx1"/>
                </a:solidFill>
              </a:rPr>
              <a:t>Framework</a:t>
            </a:r>
            <a:r>
              <a:rPr lang="it-IT" sz="1600" dirty="0">
                <a:solidFill>
                  <a:schemeClr val="tx1"/>
                </a:solidFill>
              </a:rPr>
              <a:t>] nasce dalla convinzione che il movimento per lo sviluppo della competenza informativa, inteso come movimento di riforma educativa, realizzerà a pieno il proprio potenziale solo attraverso un più ricco e più complesso insieme di idee </a:t>
            </a:r>
            <a:r>
              <a:rPr lang="it-IT" sz="1600" dirty="0" smtClean="0">
                <a:solidFill>
                  <a:schemeClr val="tx1"/>
                </a:solidFill>
              </a:rPr>
              <a:t>portanti”.</a:t>
            </a:r>
            <a:endParaRPr lang="it-IT" sz="1600" dirty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-------</a:t>
            </a:r>
          </a:p>
          <a:p>
            <a:r>
              <a:rPr lang="en-US" sz="1600" dirty="0">
                <a:solidFill>
                  <a:schemeClr val="tx1"/>
                </a:solidFill>
              </a:rPr>
              <a:t>ACRL. 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2015). </a:t>
            </a:r>
            <a:r>
              <a:rPr lang="en-US" sz="1600" i="1" dirty="0">
                <a:solidFill>
                  <a:schemeClr val="tx1"/>
                </a:solidFill>
              </a:rPr>
              <a:t>Framework for Information Literacy for Higher Education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fontAlgn="base"/>
            <a:r>
              <a:rPr lang="it-IT" sz="1600" dirty="0" err="1">
                <a:solidFill>
                  <a:schemeClr val="tx1"/>
                </a:solidFill>
              </a:rPr>
              <a:t>Filled</a:t>
            </a:r>
            <a:r>
              <a:rPr lang="it-IT" sz="1600" dirty="0">
                <a:solidFill>
                  <a:schemeClr val="tx1"/>
                </a:solidFill>
              </a:rPr>
              <a:t> by the ACRL Board on </a:t>
            </a:r>
            <a:r>
              <a:rPr lang="it-IT" sz="1600" dirty="0" err="1">
                <a:solidFill>
                  <a:schemeClr val="tx1"/>
                </a:solidFill>
              </a:rPr>
              <a:t>February</a:t>
            </a:r>
            <a:r>
              <a:rPr lang="it-IT" sz="1600" dirty="0">
                <a:solidFill>
                  <a:schemeClr val="tx1"/>
                </a:solidFill>
              </a:rPr>
              <a:t> 2, 2015. </a:t>
            </a:r>
            <a:r>
              <a:rPr lang="it-IT" sz="1600" dirty="0" err="1">
                <a:solidFill>
                  <a:schemeClr val="tx1"/>
                </a:solidFill>
              </a:rPr>
              <a:t>Adopted</a:t>
            </a:r>
            <a:r>
              <a:rPr lang="it-IT" sz="1600" dirty="0">
                <a:solidFill>
                  <a:schemeClr val="tx1"/>
                </a:solidFill>
              </a:rPr>
              <a:t> by the ACRL Board, </a:t>
            </a:r>
            <a:r>
              <a:rPr lang="it-IT" sz="1600" dirty="0" err="1">
                <a:solidFill>
                  <a:schemeClr val="tx1"/>
                </a:solidFill>
              </a:rPr>
              <a:t>January</a:t>
            </a:r>
            <a:r>
              <a:rPr lang="it-IT" sz="1600" dirty="0">
                <a:solidFill>
                  <a:schemeClr val="tx1"/>
                </a:solidFill>
              </a:rPr>
              <a:t> 11, 2016.</a:t>
            </a:r>
          </a:p>
          <a:p>
            <a:r>
              <a:rPr lang="it-IT" sz="1600" dirty="0">
                <a:solidFill>
                  <a:schemeClr val="tx1"/>
                </a:solidFill>
                <a:hlinkClick r:id="rId2"/>
              </a:rPr>
              <a:t>http://www.ala.org/acrl/standards/ilframework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Trad</a:t>
            </a:r>
            <a:r>
              <a:rPr lang="en-US" sz="1600" dirty="0">
                <a:solidFill>
                  <a:schemeClr val="tx1"/>
                </a:solidFill>
              </a:rPr>
              <a:t>. it.: "Un </a:t>
            </a:r>
            <a:r>
              <a:rPr lang="en-US" sz="1600" dirty="0" err="1">
                <a:solidFill>
                  <a:schemeClr val="tx1"/>
                </a:solidFill>
              </a:rPr>
              <a:t>quadro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riferimento</a:t>
            </a:r>
            <a:r>
              <a:rPr lang="en-US" sz="1600" dirty="0">
                <a:solidFill>
                  <a:schemeClr val="tx1"/>
                </a:solidFill>
              </a:rPr>
              <a:t> per la </a:t>
            </a:r>
            <a:r>
              <a:rPr lang="en-US" sz="1600" dirty="0" err="1">
                <a:solidFill>
                  <a:schemeClr val="tx1"/>
                </a:solidFill>
              </a:rPr>
              <a:t>competenza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informativa</a:t>
            </a:r>
            <a:r>
              <a:rPr lang="en-US" sz="1600" dirty="0">
                <a:solidFill>
                  <a:schemeClr val="tx1"/>
                </a:solidFill>
              </a:rPr>
              <a:t> per </a:t>
            </a:r>
            <a:r>
              <a:rPr lang="en-US" sz="1600" dirty="0" err="1">
                <a:solidFill>
                  <a:schemeClr val="tx1"/>
                </a:solidFill>
              </a:rPr>
              <a:t>gli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studi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universitari</a:t>
            </a:r>
            <a:r>
              <a:rPr lang="en-US" sz="1600" dirty="0">
                <a:solidFill>
                  <a:schemeClr val="tx1"/>
                </a:solidFill>
              </a:rPr>
              <a:t>", a </a:t>
            </a:r>
            <a:r>
              <a:rPr lang="en-US" sz="1600" dirty="0" err="1">
                <a:solidFill>
                  <a:schemeClr val="tx1"/>
                </a:solidFill>
              </a:rPr>
              <a:t>cura</a:t>
            </a:r>
            <a:r>
              <a:rPr lang="en-US" sz="1600" dirty="0">
                <a:solidFill>
                  <a:schemeClr val="tx1"/>
                </a:solidFill>
              </a:rPr>
              <a:t> di AIB -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</a:t>
            </a:r>
            <a:r>
              <a:rPr lang="en-US" sz="1600" dirty="0" err="1">
                <a:solidFill>
                  <a:schemeClr val="tx1"/>
                </a:solidFill>
              </a:rPr>
              <a:t>sull'Information</a:t>
            </a:r>
            <a:r>
              <a:rPr lang="en-US" sz="1600" dirty="0">
                <a:solidFill>
                  <a:schemeClr val="tx1"/>
                </a:solidFill>
              </a:rPr>
              <a:t> Literacy, 2015.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http://www.aib.it/attivita/2015/51715-il-framework-acrl/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  <a:hlinkClick r:id="rId4"/>
              </a:rPr>
              <a:t>http://www.aib.it/struttura/commissioni-e-gruppi/gruppo-literacy/ilmanifesto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/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07092" cy="6184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04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110321"/>
            <a:ext cx="8605092" cy="403187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“le</a:t>
            </a:r>
            <a:r>
              <a:rPr lang="it-IT" sz="1600" dirty="0">
                <a:solidFill>
                  <a:schemeClr val="tx1"/>
                </a:solidFill>
              </a:rPr>
              <a:t> </a:t>
            </a:r>
            <a:r>
              <a:rPr lang="it-IT" sz="1600" b="1" dirty="0">
                <a:solidFill>
                  <a:schemeClr val="tx1"/>
                </a:solidFill>
              </a:rPr>
              <a:t>Pratiche di conoscenza</a:t>
            </a:r>
            <a:r>
              <a:rPr lang="it-IT" sz="1600" dirty="0">
                <a:solidFill>
                  <a:schemeClr val="tx1"/>
                </a:solidFill>
              </a:rPr>
              <a:t> </a:t>
            </a:r>
            <a:r>
              <a:rPr lang="it-IT" sz="1600" dirty="0">
                <a:solidFill>
                  <a:schemeClr val="tx1"/>
                </a:solidFill>
                <a:hlinkClick r:id="rId2"/>
              </a:rPr>
              <a:t>(5)</a:t>
            </a:r>
            <a:r>
              <a:rPr lang="it-IT" sz="1600" dirty="0">
                <a:solidFill>
                  <a:schemeClr val="tx1"/>
                </a:solidFill>
              </a:rPr>
              <a:t> che sono dimostrazioni dei modi in cui coloro che apprendono possono accrescere la loro comprensione dei concetti relativi alla competenza informativa, e le </a:t>
            </a:r>
            <a:r>
              <a:rPr lang="it-IT" sz="1600" b="1" dirty="0">
                <a:solidFill>
                  <a:schemeClr val="tx1"/>
                </a:solidFill>
              </a:rPr>
              <a:t>Attitudini</a:t>
            </a:r>
            <a:r>
              <a:rPr lang="it-IT" sz="1600" dirty="0">
                <a:solidFill>
                  <a:schemeClr val="tx1"/>
                </a:solidFill>
              </a:rPr>
              <a:t> 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(6)</a:t>
            </a:r>
            <a:r>
              <a:rPr lang="it-IT" sz="1600" dirty="0">
                <a:solidFill>
                  <a:schemeClr val="tx1"/>
                </a:solidFill>
              </a:rPr>
              <a:t> che descrivono in che maniera indirizzare la dimensione affettiva, attitudinale e valoriale dell’apprendimento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Il </a:t>
            </a:r>
            <a:r>
              <a:rPr lang="it-IT" sz="1600" i="1" dirty="0">
                <a:solidFill>
                  <a:schemeClr val="tx1"/>
                </a:solidFill>
              </a:rPr>
              <a:t>Framework</a:t>
            </a:r>
            <a:r>
              <a:rPr lang="it-IT" sz="1600" dirty="0">
                <a:solidFill>
                  <a:schemeClr val="tx1"/>
                </a:solidFill>
              </a:rPr>
              <a:t> è organizzato in sei </a:t>
            </a:r>
            <a:r>
              <a:rPr lang="it-IT" sz="1600" b="1" dirty="0">
                <a:solidFill>
                  <a:schemeClr val="tx1"/>
                </a:solidFill>
              </a:rPr>
              <a:t>Cornici</a:t>
            </a:r>
            <a:r>
              <a:rPr lang="it-IT" sz="1600" dirty="0">
                <a:solidFill>
                  <a:schemeClr val="tx1"/>
                </a:solidFill>
              </a:rPr>
              <a:t> ognuna delle quali consiste in un concetto centrale per la competenza informativa, un set di </a:t>
            </a:r>
            <a:r>
              <a:rPr lang="it-IT" sz="1600" b="1" dirty="0">
                <a:solidFill>
                  <a:schemeClr val="tx1"/>
                </a:solidFill>
              </a:rPr>
              <a:t>pratiche di conoscenza</a:t>
            </a:r>
            <a:r>
              <a:rPr lang="it-IT" sz="1600" dirty="0">
                <a:solidFill>
                  <a:schemeClr val="tx1"/>
                </a:solidFill>
              </a:rPr>
              <a:t> e un set di </a:t>
            </a:r>
            <a:r>
              <a:rPr lang="it-IT" sz="1600" b="1" dirty="0">
                <a:solidFill>
                  <a:schemeClr val="tx1"/>
                </a:solidFill>
              </a:rPr>
              <a:t>attitudini</a:t>
            </a:r>
            <a:r>
              <a:rPr lang="it-IT" sz="1600" dirty="0">
                <a:solidFill>
                  <a:schemeClr val="tx1"/>
                </a:solidFill>
              </a:rPr>
              <a:t>. I sei concetti che ancorano le Cornici sono presentati sotto in ordine alfabetico 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(***)</a:t>
            </a:r>
            <a:r>
              <a:rPr lang="it-IT" sz="1600" dirty="0" smtClean="0">
                <a:solidFill>
                  <a:schemeClr val="tx1"/>
                </a:solidFill>
              </a:rPr>
              <a:t>”.</a:t>
            </a:r>
            <a:endParaRPr lang="it-IT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-----------</a:t>
            </a:r>
          </a:p>
          <a:p>
            <a:r>
              <a:rPr lang="en-US" sz="1600" dirty="0">
                <a:solidFill>
                  <a:schemeClr val="tx1"/>
                </a:solidFill>
              </a:rPr>
              <a:t>ACRL. 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2015). </a:t>
            </a:r>
            <a:r>
              <a:rPr lang="en-US" sz="1600" i="1" dirty="0">
                <a:solidFill>
                  <a:schemeClr val="tx1"/>
                </a:solidFill>
              </a:rPr>
              <a:t>Framework for Information Literacy for Higher Education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fontAlgn="base"/>
            <a:r>
              <a:rPr lang="it-IT" sz="1600" dirty="0" err="1">
                <a:solidFill>
                  <a:schemeClr val="tx1"/>
                </a:solidFill>
              </a:rPr>
              <a:t>Filled</a:t>
            </a:r>
            <a:r>
              <a:rPr lang="it-IT" sz="1600" dirty="0">
                <a:solidFill>
                  <a:schemeClr val="tx1"/>
                </a:solidFill>
              </a:rPr>
              <a:t> by the ACRL Board on </a:t>
            </a:r>
            <a:r>
              <a:rPr lang="it-IT" sz="1600" dirty="0" err="1">
                <a:solidFill>
                  <a:schemeClr val="tx1"/>
                </a:solidFill>
              </a:rPr>
              <a:t>February</a:t>
            </a:r>
            <a:r>
              <a:rPr lang="it-IT" sz="1600" dirty="0">
                <a:solidFill>
                  <a:schemeClr val="tx1"/>
                </a:solidFill>
              </a:rPr>
              <a:t> 2, 2015. </a:t>
            </a:r>
            <a:r>
              <a:rPr lang="it-IT" sz="1600" dirty="0" err="1">
                <a:solidFill>
                  <a:schemeClr val="tx1"/>
                </a:solidFill>
              </a:rPr>
              <a:t>Adopted</a:t>
            </a:r>
            <a:r>
              <a:rPr lang="it-IT" sz="1600" dirty="0">
                <a:solidFill>
                  <a:schemeClr val="tx1"/>
                </a:solidFill>
              </a:rPr>
              <a:t> by the ACRL Board, </a:t>
            </a:r>
            <a:r>
              <a:rPr lang="it-IT" sz="1600" dirty="0" err="1">
                <a:solidFill>
                  <a:schemeClr val="tx1"/>
                </a:solidFill>
              </a:rPr>
              <a:t>January</a:t>
            </a:r>
            <a:r>
              <a:rPr lang="it-IT" sz="1600" dirty="0">
                <a:solidFill>
                  <a:schemeClr val="tx1"/>
                </a:solidFill>
              </a:rPr>
              <a:t> 11, 2016.</a:t>
            </a:r>
          </a:p>
          <a:p>
            <a:r>
              <a:rPr lang="it-IT" sz="1600" dirty="0">
                <a:solidFill>
                  <a:schemeClr val="tx1"/>
                </a:solidFill>
                <a:hlinkClick r:id="rId5"/>
              </a:rPr>
              <a:t>http://www.ala.org/acrl/standards/ilframework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Trad</a:t>
            </a:r>
            <a:r>
              <a:rPr lang="en-US" sz="1600" dirty="0">
                <a:solidFill>
                  <a:schemeClr val="tx1"/>
                </a:solidFill>
              </a:rPr>
              <a:t>. it.: "Un </a:t>
            </a:r>
            <a:r>
              <a:rPr lang="en-US" sz="1600" dirty="0" err="1">
                <a:solidFill>
                  <a:schemeClr val="tx1"/>
                </a:solidFill>
              </a:rPr>
              <a:t>quadro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riferimento</a:t>
            </a:r>
            <a:r>
              <a:rPr lang="en-US" sz="1600" dirty="0">
                <a:solidFill>
                  <a:schemeClr val="tx1"/>
                </a:solidFill>
              </a:rPr>
              <a:t> per la </a:t>
            </a:r>
            <a:r>
              <a:rPr lang="en-US" sz="1600" dirty="0" err="1">
                <a:solidFill>
                  <a:schemeClr val="tx1"/>
                </a:solidFill>
              </a:rPr>
              <a:t>competenza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informativa</a:t>
            </a:r>
            <a:r>
              <a:rPr lang="en-US" sz="1600" dirty="0">
                <a:solidFill>
                  <a:schemeClr val="tx1"/>
                </a:solidFill>
              </a:rPr>
              <a:t> per </a:t>
            </a:r>
            <a:r>
              <a:rPr lang="en-US" sz="1600" dirty="0" err="1">
                <a:solidFill>
                  <a:schemeClr val="tx1"/>
                </a:solidFill>
              </a:rPr>
              <a:t>gli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studi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universitari</a:t>
            </a:r>
            <a:r>
              <a:rPr lang="en-US" sz="1600" dirty="0">
                <a:solidFill>
                  <a:schemeClr val="tx1"/>
                </a:solidFill>
              </a:rPr>
              <a:t>", a </a:t>
            </a:r>
            <a:r>
              <a:rPr lang="en-US" sz="1600" dirty="0" err="1">
                <a:solidFill>
                  <a:schemeClr val="tx1"/>
                </a:solidFill>
              </a:rPr>
              <a:t>cura</a:t>
            </a:r>
            <a:r>
              <a:rPr lang="en-US" sz="1600" dirty="0">
                <a:solidFill>
                  <a:schemeClr val="tx1"/>
                </a:solidFill>
              </a:rPr>
              <a:t> di AIB -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</a:t>
            </a:r>
            <a:r>
              <a:rPr lang="en-US" sz="1600" dirty="0" err="1">
                <a:solidFill>
                  <a:schemeClr val="tx1"/>
                </a:solidFill>
              </a:rPr>
              <a:t>sull'Information</a:t>
            </a:r>
            <a:r>
              <a:rPr lang="en-US" sz="1600" dirty="0">
                <a:solidFill>
                  <a:schemeClr val="tx1"/>
                </a:solidFill>
              </a:rPr>
              <a:t> Literacy, 2015. 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http://www.aib.it/attivita/2015/51715-il-framework-acrl/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  <a:hlinkClick r:id="rId7"/>
              </a:rPr>
              <a:t>http://www.aib.it/struttura/commissioni-e-gruppi/gruppo-literacy/ilmanifesto/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4" y="316849"/>
            <a:ext cx="1534684" cy="63524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6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110321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chemeClr val="tx1"/>
                </a:solidFill>
              </a:rPr>
              <a:t>“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L’autorevolezza </a:t>
            </a:r>
            <a:r>
              <a:rPr lang="it-IT" sz="1600" dirty="0">
                <a:solidFill>
                  <a:schemeClr val="tx1"/>
                </a:solidFill>
                <a:hlinkClick r:id="rId2"/>
              </a:rPr>
              <a:t>è il risultato di una costruzione ed è contestuale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3"/>
              </a:rPr>
              <a:t>La creazione di informazione è un processo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4"/>
              </a:rPr>
              <a:t>L’informazione ha valore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5"/>
              </a:rPr>
              <a:t>La ricerca è un’ indagine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6"/>
              </a:rPr>
              <a:t>Il sapere scientifico è una conversazione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  <a:hlinkClick r:id="rId7"/>
              </a:rPr>
              <a:t>Il cercare è un’esplorazione </a:t>
            </a:r>
            <a:r>
              <a:rPr lang="it-IT" sz="1600" dirty="0" smtClean="0">
                <a:solidFill>
                  <a:schemeClr val="tx1"/>
                </a:solidFill>
                <a:hlinkClick r:id="rId7"/>
              </a:rPr>
              <a:t>strategica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ciascuna biblioteca e i propri partner nell’ambiente universitario avranno bisogno di mettere in campo quelle cornici che meglio corrispondono alle esigenze del proprio contesto, inclusa la progettazione di obiettivi di </a:t>
            </a:r>
            <a:r>
              <a:rPr lang="it-IT" sz="1600" dirty="0" smtClean="0">
                <a:solidFill>
                  <a:schemeClr val="tx1"/>
                </a:solidFill>
              </a:rPr>
              <a:t>apprendimento”.</a:t>
            </a: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ACRL. </a:t>
            </a:r>
            <a:r>
              <a:rPr lang="en-US" sz="1600" i="1" dirty="0">
                <a:solidFill>
                  <a:schemeClr val="tx1"/>
                </a:solidFill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2015). </a:t>
            </a:r>
            <a:r>
              <a:rPr lang="en-US" sz="1600" i="1" dirty="0">
                <a:solidFill>
                  <a:schemeClr val="tx1"/>
                </a:solidFill>
              </a:rPr>
              <a:t>Framework for Information Literacy for Higher Education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</a:p>
          <a:p>
            <a:pPr fontAlgn="base"/>
            <a:r>
              <a:rPr lang="it-IT" sz="1600" dirty="0" err="1">
                <a:solidFill>
                  <a:schemeClr val="tx1"/>
                </a:solidFill>
              </a:rPr>
              <a:t>Filled</a:t>
            </a:r>
            <a:r>
              <a:rPr lang="it-IT" sz="1600" dirty="0">
                <a:solidFill>
                  <a:schemeClr val="tx1"/>
                </a:solidFill>
              </a:rPr>
              <a:t> by the ACRL Board on </a:t>
            </a:r>
            <a:r>
              <a:rPr lang="it-IT" sz="1600" dirty="0" err="1">
                <a:solidFill>
                  <a:schemeClr val="tx1"/>
                </a:solidFill>
              </a:rPr>
              <a:t>February</a:t>
            </a:r>
            <a:r>
              <a:rPr lang="it-IT" sz="1600" dirty="0">
                <a:solidFill>
                  <a:schemeClr val="tx1"/>
                </a:solidFill>
              </a:rPr>
              <a:t> 2, 2015. </a:t>
            </a:r>
            <a:r>
              <a:rPr lang="it-IT" sz="1600" dirty="0" err="1">
                <a:solidFill>
                  <a:schemeClr val="tx1"/>
                </a:solidFill>
              </a:rPr>
              <a:t>Adopted</a:t>
            </a:r>
            <a:r>
              <a:rPr lang="it-IT" sz="1600" dirty="0">
                <a:solidFill>
                  <a:schemeClr val="tx1"/>
                </a:solidFill>
              </a:rPr>
              <a:t> by the ACRL Board, </a:t>
            </a:r>
            <a:r>
              <a:rPr lang="it-IT" sz="1600" dirty="0" err="1">
                <a:solidFill>
                  <a:schemeClr val="tx1"/>
                </a:solidFill>
              </a:rPr>
              <a:t>January</a:t>
            </a:r>
            <a:r>
              <a:rPr lang="it-IT" sz="1600" dirty="0">
                <a:solidFill>
                  <a:schemeClr val="tx1"/>
                </a:solidFill>
              </a:rPr>
              <a:t> 11, 2016.</a:t>
            </a:r>
          </a:p>
          <a:p>
            <a:r>
              <a:rPr lang="it-IT" sz="1600" dirty="0">
                <a:solidFill>
                  <a:schemeClr val="tx1"/>
                </a:solidFill>
                <a:hlinkClick r:id="rId8"/>
              </a:rPr>
              <a:t>http://www.ala.org/acrl/standards/ilframework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Trad</a:t>
            </a:r>
            <a:r>
              <a:rPr lang="en-US" sz="1600" dirty="0">
                <a:solidFill>
                  <a:schemeClr val="tx1"/>
                </a:solidFill>
              </a:rPr>
              <a:t>. it.: "Un </a:t>
            </a:r>
            <a:r>
              <a:rPr lang="en-US" sz="1600" dirty="0" err="1">
                <a:solidFill>
                  <a:schemeClr val="tx1"/>
                </a:solidFill>
              </a:rPr>
              <a:t>quadro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riferimento</a:t>
            </a:r>
            <a:r>
              <a:rPr lang="en-US" sz="1600" dirty="0">
                <a:solidFill>
                  <a:schemeClr val="tx1"/>
                </a:solidFill>
              </a:rPr>
              <a:t> per la </a:t>
            </a:r>
            <a:r>
              <a:rPr lang="en-US" sz="1600" dirty="0" err="1">
                <a:solidFill>
                  <a:schemeClr val="tx1"/>
                </a:solidFill>
              </a:rPr>
              <a:t>competenza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informativa</a:t>
            </a:r>
            <a:r>
              <a:rPr lang="en-US" sz="1600" dirty="0">
                <a:solidFill>
                  <a:schemeClr val="tx1"/>
                </a:solidFill>
              </a:rPr>
              <a:t> per </a:t>
            </a:r>
            <a:r>
              <a:rPr lang="en-US" sz="1600" dirty="0" err="1">
                <a:solidFill>
                  <a:schemeClr val="tx1"/>
                </a:solidFill>
              </a:rPr>
              <a:t>gli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studi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universitari</a:t>
            </a:r>
            <a:r>
              <a:rPr lang="en-US" sz="1600" dirty="0">
                <a:solidFill>
                  <a:schemeClr val="tx1"/>
                </a:solidFill>
              </a:rPr>
              <a:t>", a </a:t>
            </a:r>
            <a:r>
              <a:rPr lang="en-US" sz="1600" dirty="0" err="1">
                <a:solidFill>
                  <a:schemeClr val="tx1"/>
                </a:solidFill>
              </a:rPr>
              <a:t>cura</a:t>
            </a:r>
            <a:r>
              <a:rPr lang="en-US" sz="1600" dirty="0">
                <a:solidFill>
                  <a:schemeClr val="tx1"/>
                </a:solidFill>
              </a:rPr>
              <a:t> di AIB -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</a:t>
            </a:r>
            <a:r>
              <a:rPr lang="en-US" sz="1600" dirty="0" err="1">
                <a:solidFill>
                  <a:schemeClr val="tx1"/>
                </a:solidFill>
              </a:rPr>
              <a:t>sull'Information</a:t>
            </a:r>
            <a:r>
              <a:rPr lang="en-US" sz="1600" dirty="0">
                <a:solidFill>
                  <a:schemeClr val="tx1"/>
                </a:solidFill>
              </a:rPr>
              <a:t> Literacy, 2015. </a:t>
            </a:r>
            <a:r>
              <a:rPr lang="en-US" sz="1600" dirty="0">
                <a:solidFill>
                  <a:schemeClr val="tx1"/>
                </a:solidFill>
                <a:hlinkClick r:id="rId9"/>
              </a:rPr>
              <a:t>http://www.aib.it/attivita/2015/51715-il-framework-acrl/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  <a:hlinkClick r:id="rId10"/>
              </a:rPr>
              <a:t>http://www.aib.it/struttura/commissioni-e-gruppi/gruppo-literacy/ilmanifesto/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64" y="316849"/>
            <a:ext cx="1534684" cy="63524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44000" cy="119675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934481"/>
            <a:ext cx="8605092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1974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>
                <a:solidFill>
                  <a:schemeClr val="tx1"/>
                </a:solidFill>
              </a:rPr>
              <a:t>Paul </a:t>
            </a:r>
            <a:r>
              <a:rPr lang="it-IT" sz="1600" dirty="0" err="1" smtClean="0">
                <a:solidFill>
                  <a:schemeClr val="tx1"/>
                </a:solidFill>
              </a:rPr>
              <a:t>Zurkowsky</a:t>
            </a:r>
            <a:r>
              <a:rPr lang="it-IT" sz="1600" dirty="0" smtClean="0">
                <a:solidFill>
                  <a:schemeClr val="tx1"/>
                </a:solidFill>
              </a:rPr>
              <a:t>, 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Paul </a:t>
            </a:r>
            <a:r>
              <a:rPr lang="it-IT" sz="1600" dirty="0" err="1">
                <a:solidFill>
                  <a:schemeClr val="tx1"/>
                </a:solidFill>
              </a:rPr>
              <a:t>Zurkowsky</a:t>
            </a:r>
            <a:r>
              <a:rPr lang="it-IT" sz="1600" dirty="0">
                <a:solidFill>
                  <a:schemeClr val="tx1"/>
                </a:solidFill>
              </a:rPr>
              <a:t>, presidente dell’Information </a:t>
            </a:r>
            <a:r>
              <a:rPr lang="it-IT" sz="1600" dirty="0" err="1">
                <a:solidFill>
                  <a:schemeClr val="tx1"/>
                </a:solidFill>
              </a:rPr>
              <a:t>Industry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Association</a:t>
            </a:r>
            <a:r>
              <a:rPr lang="it-IT" sz="1600" dirty="0">
                <a:solidFill>
                  <a:schemeClr val="tx1"/>
                </a:solidFill>
              </a:rPr>
              <a:t> compie azione di </a:t>
            </a:r>
            <a:r>
              <a:rPr lang="it-IT" sz="1600" dirty="0" err="1">
                <a:solidFill>
                  <a:schemeClr val="tx1"/>
                </a:solidFill>
              </a:rPr>
              <a:t>advocacy</a:t>
            </a:r>
            <a:r>
              <a:rPr lang="it-IT" sz="1600" dirty="0">
                <a:solidFill>
                  <a:schemeClr val="tx1"/>
                </a:solidFill>
              </a:rPr>
              <a:t> presso la National </a:t>
            </a:r>
            <a:r>
              <a:rPr lang="it-IT" sz="1600" dirty="0" err="1">
                <a:solidFill>
                  <a:schemeClr val="tx1"/>
                </a:solidFill>
              </a:rPr>
              <a:t>Commission</a:t>
            </a:r>
            <a:r>
              <a:rPr lang="it-IT" sz="1600" dirty="0">
                <a:solidFill>
                  <a:schemeClr val="tx1"/>
                </a:solidFill>
              </a:rPr>
              <a:t> of Library and Information Science sulla necessità dei lavoratori di essere </a:t>
            </a:r>
            <a:r>
              <a:rPr lang="it-IT" sz="1600" dirty="0" smtClean="0">
                <a:solidFill>
                  <a:schemeClr val="tx1"/>
                </a:solidFill>
              </a:rPr>
              <a:t>“</a:t>
            </a:r>
            <a:r>
              <a:rPr lang="it-IT" sz="1600" dirty="0" err="1" smtClean="0">
                <a:solidFill>
                  <a:schemeClr val="tx1"/>
                </a:solidFill>
              </a:rPr>
              <a:t>literate</a:t>
            </a:r>
            <a:r>
              <a:rPr lang="it-IT" sz="1600" dirty="0" smtClean="0">
                <a:solidFill>
                  <a:schemeClr val="tx1"/>
                </a:solidFill>
              </a:rPr>
              <a:t>” e </a:t>
            </a:r>
            <a:r>
              <a:rPr lang="it-IT" sz="1600" dirty="0">
                <a:solidFill>
                  <a:schemeClr val="tx1"/>
                </a:solidFill>
              </a:rPr>
              <a:t>delle biblioteche di essere </a:t>
            </a:r>
            <a:r>
              <a:rPr lang="it-IT" sz="1600" dirty="0" smtClean="0">
                <a:solidFill>
                  <a:schemeClr val="tx1"/>
                </a:solidFill>
              </a:rPr>
              <a:t>“responsive” </a:t>
            </a:r>
            <a:r>
              <a:rPr lang="it-IT" sz="1600" dirty="0">
                <a:solidFill>
                  <a:schemeClr val="tx1"/>
                </a:solidFill>
              </a:rPr>
              <a:t>verso i bisogni </a:t>
            </a:r>
            <a:r>
              <a:rPr lang="it-IT" sz="1600" dirty="0" smtClean="0">
                <a:solidFill>
                  <a:schemeClr val="tx1"/>
                </a:solidFill>
              </a:rPr>
              <a:t>informativi: “abilità e competenza orientata alla soluzione di problemi attraverso il ricorso all’informazione.” 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Propone </a:t>
            </a:r>
            <a:r>
              <a:rPr lang="it-IT" sz="1600" dirty="0">
                <a:solidFill>
                  <a:schemeClr val="tx1"/>
                </a:solidFill>
              </a:rPr>
              <a:t>la Universal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  <a:r>
              <a:rPr lang="it-IT" sz="1600" dirty="0" smtClean="0">
                <a:solidFill>
                  <a:schemeClr val="tx1"/>
                </a:solidFill>
              </a:rPr>
              <a:t>  Nasce </a:t>
            </a:r>
            <a:r>
              <a:rPr lang="it-IT" sz="1600" dirty="0">
                <a:solidFill>
                  <a:schemeClr val="tx1"/>
                </a:solidFill>
              </a:rPr>
              <a:t>l’Information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movement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b="1" dirty="0">
                <a:solidFill>
                  <a:schemeClr val="tx1"/>
                </a:solidFill>
              </a:rPr>
              <a:t>1987</a:t>
            </a:r>
            <a:r>
              <a:rPr lang="it-IT" sz="1600" dirty="0">
                <a:solidFill>
                  <a:schemeClr val="tx1"/>
                </a:solidFill>
              </a:rPr>
              <a:t>, ALA, American </a:t>
            </a:r>
            <a:r>
              <a:rPr lang="it-IT" sz="1600" dirty="0" err="1">
                <a:solidFill>
                  <a:schemeClr val="tx1"/>
                </a:solidFill>
              </a:rPr>
              <a:t>Association</a:t>
            </a:r>
            <a:r>
              <a:rPr lang="it-IT" sz="1600" dirty="0">
                <a:solidFill>
                  <a:schemeClr val="tx1"/>
                </a:solidFill>
              </a:rPr>
              <a:t> Library, istituisce un Comitato di studio sul </a:t>
            </a:r>
            <a:r>
              <a:rPr lang="it-IT" sz="1600" dirty="0" smtClean="0">
                <a:solidFill>
                  <a:schemeClr val="tx1"/>
                </a:solidFill>
              </a:rPr>
              <a:t>tema.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b="1" dirty="0">
                <a:solidFill>
                  <a:schemeClr val="tx1"/>
                </a:solidFill>
              </a:rPr>
              <a:t>1989</a:t>
            </a:r>
            <a:r>
              <a:rPr lang="it-IT" sz="1600" dirty="0">
                <a:solidFill>
                  <a:schemeClr val="tx1"/>
                </a:solidFill>
              </a:rPr>
              <a:t>, ALA, </a:t>
            </a:r>
            <a:r>
              <a:rPr lang="it-IT" sz="1600" dirty="0" smtClean="0">
                <a:solidFill>
                  <a:schemeClr val="tx1"/>
                </a:solidFill>
              </a:rPr>
              <a:t>American </a:t>
            </a:r>
            <a:r>
              <a:rPr lang="it-IT" sz="1600" dirty="0" err="1">
                <a:solidFill>
                  <a:schemeClr val="tx1"/>
                </a:solidFill>
              </a:rPr>
              <a:t>Association</a:t>
            </a:r>
            <a:r>
              <a:rPr lang="it-IT" sz="1600" dirty="0">
                <a:solidFill>
                  <a:schemeClr val="tx1"/>
                </a:solidFill>
              </a:rPr>
              <a:t> Library, </a:t>
            </a:r>
            <a:r>
              <a:rPr lang="it-IT" sz="1600" dirty="0" err="1">
                <a:solidFill>
                  <a:schemeClr val="tx1"/>
                </a:solidFill>
              </a:rPr>
              <a:t>ALA’s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Presidential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Committee</a:t>
            </a:r>
            <a:r>
              <a:rPr lang="it-IT" sz="1600" dirty="0">
                <a:solidFill>
                  <a:schemeClr val="tx1"/>
                </a:solidFill>
              </a:rPr>
              <a:t> on 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L’attenzione si sposta dalle </a:t>
            </a:r>
            <a:r>
              <a:rPr lang="it-IT" sz="1600" dirty="0" err="1">
                <a:solidFill>
                  <a:schemeClr val="tx1"/>
                </a:solidFill>
              </a:rPr>
              <a:t>library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skills</a:t>
            </a:r>
            <a:r>
              <a:rPr lang="it-IT" sz="1600" dirty="0">
                <a:solidFill>
                  <a:schemeClr val="tx1"/>
                </a:solidFill>
              </a:rPr>
              <a:t> alle information </a:t>
            </a:r>
            <a:r>
              <a:rPr lang="it-IT" sz="1600" dirty="0" err="1">
                <a:solidFill>
                  <a:schemeClr val="tx1"/>
                </a:solidFill>
              </a:rPr>
              <a:t>skills</a:t>
            </a:r>
            <a:r>
              <a:rPr lang="it-IT" sz="1600" dirty="0">
                <a:solidFill>
                  <a:schemeClr val="tx1"/>
                </a:solidFill>
              </a:rPr>
              <a:t>, meglio ancora </a:t>
            </a:r>
            <a:r>
              <a:rPr lang="it-IT" sz="1600" dirty="0" smtClean="0">
                <a:solidFill>
                  <a:schemeClr val="tx1"/>
                </a:solidFill>
              </a:rPr>
              <a:t>all’Information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-------------------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Ballestra</a:t>
            </a:r>
            <a:r>
              <a:rPr lang="it-IT" sz="1600" dirty="0">
                <a:solidFill>
                  <a:schemeClr val="tx1"/>
                </a:solidFill>
              </a:rPr>
              <a:t>, L. (2011). </a:t>
            </a:r>
            <a:r>
              <a:rPr lang="it-IT" sz="1600" i="1" dirty="0">
                <a:solidFill>
                  <a:schemeClr val="tx1"/>
                </a:solidFill>
              </a:rPr>
              <a:t>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in Biblioteca</a:t>
            </a:r>
            <a:r>
              <a:rPr lang="it-IT" sz="1600" dirty="0">
                <a:solidFill>
                  <a:schemeClr val="tx1"/>
                </a:solidFill>
              </a:rPr>
              <a:t>. Milano: </a:t>
            </a:r>
            <a:r>
              <a:rPr lang="it-IT" sz="1600" dirty="0" smtClean="0">
                <a:solidFill>
                  <a:schemeClr val="tx1"/>
                </a:solidFill>
              </a:rPr>
              <a:t>Bibliografica.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Zurkowski</a:t>
            </a:r>
            <a:r>
              <a:rPr lang="it-IT" sz="1600" dirty="0">
                <a:solidFill>
                  <a:schemeClr val="tx1"/>
                </a:solidFill>
              </a:rPr>
              <a:t>, P. (1974). </a:t>
            </a:r>
            <a:r>
              <a:rPr lang="it-IT" sz="1600" i="1" dirty="0">
                <a:solidFill>
                  <a:schemeClr val="tx1"/>
                </a:solidFill>
              </a:rPr>
              <a:t>The information service </a:t>
            </a:r>
            <a:r>
              <a:rPr lang="it-IT" sz="1600" i="1" dirty="0" err="1">
                <a:solidFill>
                  <a:schemeClr val="tx1"/>
                </a:solidFill>
              </a:rPr>
              <a:t>environment</a:t>
            </a:r>
            <a:r>
              <a:rPr lang="it-IT" sz="1600" i="1" dirty="0">
                <a:solidFill>
                  <a:schemeClr val="tx1"/>
                </a:solidFill>
              </a:rPr>
              <a:t>: </a:t>
            </a:r>
            <a:r>
              <a:rPr lang="it-IT" sz="1600" i="1" dirty="0" err="1">
                <a:solidFill>
                  <a:schemeClr val="tx1"/>
                </a:solidFill>
              </a:rPr>
              <a:t>relationships</a:t>
            </a:r>
            <a:r>
              <a:rPr lang="it-IT" sz="1600" i="1" dirty="0">
                <a:solidFill>
                  <a:schemeClr val="tx1"/>
                </a:solidFill>
              </a:rPr>
              <a:t> and </a:t>
            </a:r>
            <a:r>
              <a:rPr lang="it-IT" sz="1600" i="1" dirty="0" err="1">
                <a:solidFill>
                  <a:schemeClr val="tx1"/>
                </a:solidFill>
              </a:rPr>
              <a:t>priorities</a:t>
            </a:r>
            <a:r>
              <a:rPr lang="it-IT" sz="1600" i="1" dirty="0">
                <a:solidFill>
                  <a:schemeClr val="tx1"/>
                </a:solidFill>
              </a:rPr>
              <a:t>, Washington D.C, National </a:t>
            </a:r>
            <a:r>
              <a:rPr lang="it-IT" sz="1600" i="1" dirty="0" err="1">
                <a:solidFill>
                  <a:schemeClr val="tx1"/>
                </a:solidFill>
              </a:rPr>
              <a:t>commission</a:t>
            </a:r>
            <a:r>
              <a:rPr lang="it-IT" sz="1600" i="1" dirty="0">
                <a:solidFill>
                  <a:schemeClr val="tx1"/>
                </a:solidFill>
              </a:rPr>
              <a:t> on </a:t>
            </a:r>
            <a:r>
              <a:rPr lang="it-IT" sz="1600" i="1" dirty="0" err="1">
                <a:solidFill>
                  <a:schemeClr val="tx1"/>
                </a:solidFill>
              </a:rPr>
              <a:t>libraries</a:t>
            </a:r>
            <a:r>
              <a:rPr lang="it-IT" sz="1600" i="1" dirty="0">
                <a:solidFill>
                  <a:schemeClr val="tx1"/>
                </a:solidFill>
              </a:rPr>
              <a:t> and information science</a:t>
            </a:r>
            <a:r>
              <a:rPr lang="it-IT" sz="1600" dirty="0">
                <a:solidFill>
                  <a:schemeClr val="tx1"/>
                </a:solidFill>
              </a:rPr>
              <a:t>. </a:t>
            </a:r>
            <a:r>
              <a:rPr lang="it-IT" sz="1600" dirty="0" smtClean="0">
                <a:solidFill>
                  <a:schemeClr val="tx1"/>
                </a:solidFill>
                <a:hlinkClick r:id="rId2" invalidUrl="http://files.eric.ed.gov/ fulltext/ED100391.pdf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3" invalidUrl="http://files.eric.ed.gov/ fulltext/ED100391.pdf"/>
              </a:rPr>
              <a:t>://files.eric.ed.gov/ </a:t>
            </a:r>
            <a:r>
              <a:rPr lang="it-IT" sz="1600" dirty="0" smtClean="0">
                <a:solidFill>
                  <a:schemeClr val="tx1"/>
                </a:solidFill>
                <a:hlinkClick r:id="rId4" invalidUrl="http://files.eric.ed.gov/ fulltext/ED100391.pdf"/>
              </a:rPr>
              <a:t>fulltext/ED100391.pdf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2"/>
            <a:ext cx="1607091" cy="6869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07540" y="247125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37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952091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“</a:t>
            </a:r>
            <a:r>
              <a:rPr lang="it-IT" sz="1600" dirty="0" err="1" smtClean="0">
                <a:solidFill>
                  <a:schemeClr val="tx1"/>
                </a:solidFill>
              </a:rPr>
              <a:t>Metaliteracy</a:t>
            </a:r>
            <a:r>
              <a:rPr lang="it-IT" sz="1600" dirty="0">
                <a:solidFill>
                  <a:schemeClr val="tx1"/>
                </a:solidFill>
              </a:rPr>
              <a:t> </a:t>
            </a:r>
            <a:r>
              <a:rPr lang="it-IT" sz="1600" dirty="0">
                <a:solidFill>
                  <a:schemeClr val="tx1"/>
                </a:solidFill>
                <a:hlinkClick r:id="rId2"/>
              </a:rPr>
              <a:t>(7)</a:t>
            </a:r>
            <a:r>
              <a:rPr lang="it-IT" sz="1600" dirty="0">
                <a:solidFill>
                  <a:schemeClr val="tx1"/>
                </a:solidFill>
              </a:rPr>
              <a:t> che offre una rinnovata visione della competenza informativa come un insieme ampio di capacità, rispetto alle quali gli studenti sono al tempo stesso utenti e creatori di informazione che possono condividere con successo in spazi collaborativi 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(8)</a:t>
            </a:r>
            <a:r>
              <a:rPr lang="it-IT" sz="1600" dirty="0">
                <a:solidFill>
                  <a:schemeClr val="tx1"/>
                </a:solidFill>
              </a:rPr>
              <a:t>. La </a:t>
            </a:r>
            <a:r>
              <a:rPr lang="it-IT" sz="1600" dirty="0" err="1">
                <a:solidFill>
                  <a:schemeClr val="tx1"/>
                </a:solidFill>
              </a:rPr>
              <a:t>Metaliteracy</a:t>
            </a:r>
            <a:r>
              <a:rPr lang="it-IT" sz="1600" dirty="0">
                <a:solidFill>
                  <a:schemeClr val="tx1"/>
                </a:solidFill>
              </a:rPr>
              <a:t> richiede un coinvolgimento comportamentale, affettivo, cognitivo e metacognitivo con l’ecosistema informativo; questo </a:t>
            </a:r>
            <a:r>
              <a:rPr lang="it-IT" sz="1600" dirty="0" smtClean="0">
                <a:solidFill>
                  <a:schemeClr val="tx1"/>
                </a:solidFill>
              </a:rPr>
              <a:t>Framework si </a:t>
            </a:r>
            <a:r>
              <a:rPr lang="it-IT" sz="1600" dirty="0">
                <a:solidFill>
                  <a:schemeClr val="tx1"/>
                </a:solidFill>
              </a:rPr>
              <a:t>basa su queste idee portanti relative alla </a:t>
            </a:r>
            <a:r>
              <a:rPr lang="it-IT" sz="1600" dirty="0" err="1">
                <a:solidFill>
                  <a:schemeClr val="tx1"/>
                </a:solidFill>
              </a:rPr>
              <a:t>Metaliteracy</a:t>
            </a:r>
            <a:r>
              <a:rPr lang="it-IT" sz="1600" dirty="0">
                <a:solidFill>
                  <a:schemeClr val="tx1"/>
                </a:solidFill>
              </a:rPr>
              <a:t> con una focalizzazione speciale sulla </a:t>
            </a:r>
            <a:r>
              <a:rPr lang="it-IT" sz="1600" dirty="0" err="1">
                <a:solidFill>
                  <a:schemeClr val="tx1"/>
                </a:solidFill>
              </a:rPr>
              <a:t>metacognizione</a:t>
            </a:r>
            <a:r>
              <a:rPr lang="it-IT" sz="1600" dirty="0">
                <a:solidFill>
                  <a:schemeClr val="tx1"/>
                </a:solidFill>
              </a:rPr>
              <a:t> 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(9)</a:t>
            </a:r>
            <a:r>
              <a:rPr lang="it-IT" sz="1600" dirty="0">
                <a:solidFill>
                  <a:schemeClr val="tx1"/>
                </a:solidFill>
              </a:rPr>
              <a:t>, o autoriflessione critica – che sono fattori cruciali attraverso cui diventare più auto-diretti in questo ecosistema informativo così rapidamente </a:t>
            </a:r>
            <a:r>
              <a:rPr lang="it-IT" sz="1600" dirty="0" smtClean="0">
                <a:solidFill>
                  <a:schemeClr val="tx1"/>
                </a:solidFill>
              </a:rPr>
              <a:t>mutevole”.</a:t>
            </a:r>
          </a:p>
          <a:p>
            <a:endParaRPr lang="it-IT" sz="1600" dirty="0" smtClean="0">
              <a:solidFill>
                <a:schemeClr val="tx1"/>
              </a:solidFill>
              <a:ea typeface="Calibri" charset="0"/>
              <a:cs typeface="Calibri" charset="0"/>
            </a:endParaRPr>
          </a:p>
          <a:p>
            <a:endParaRPr lang="it-IT" sz="1600" dirty="0">
              <a:solidFill>
                <a:schemeClr val="tx1"/>
              </a:solidFill>
              <a:ea typeface="Calibri" charset="0"/>
              <a:cs typeface="Calibri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ea typeface="Calibri" charset="0"/>
                <a:cs typeface="Calibri" charset="0"/>
              </a:rPr>
              <a:t>--------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2015</a:t>
            </a:r>
            <a:r>
              <a:rPr lang="en-US" sz="1600" dirty="0">
                <a:solidFill>
                  <a:schemeClr val="tx1"/>
                </a:solidFill>
              </a:rPr>
              <a:t>, AIB,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Information literacy., Information Literacy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ACRL. (2015)</a:t>
            </a:r>
            <a:r>
              <a:rPr lang="en-US" sz="1600" i="1" dirty="0" smtClean="0">
                <a:solidFill>
                  <a:schemeClr val="tx1"/>
                </a:solidFill>
              </a:rPr>
              <a:t>Framework </a:t>
            </a:r>
            <a:r>
              <a:rPr lang="en-US" sz="1600" i="1" dirty="0">
                <a:solidFill>
                  <a:schemeClr val="tx1"/>
                </a:solidFill>
              </a:rPr>
              <a:t>for Information Literacy for Higher </a:t>
            </a:r>
            <a:r>
              <a:rPr lang="en-US" sz="1600" i="1" dirty="0" smtClean="0">
                <a:solidFill>
                  <a:schemeClr val="tx1"/>
                </a:solidFill>
              </a:rPr>
              <a:t>Education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Trad</a:t>
            </a:r>
            <a:r>
              <a:rPr lang="en-US" sz="1600" dirty="0">
                <a:solidFill>
                  <a:schemeClr val="tx1"/>
                </a:solidFill>
              </a:rPr>
              <a:t>. it.: "Un </a:t>
            </a:r>
            <a:r>
              <a:rPr lang="en-US" sz="1600" dirty="0" err="1">
                <a:solidFill>
                  <a:schemeClr val="tx1"/>
                </a:solidFill>
              </a:rPr>
              <a:t>quadro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riferimento</a:t>
            </a:r>
            <a:r>
              <a:rPr lang="en-US" sz="1600" dirty="0">
                <a:solidFill>
                  <a:schemeClr val="tx1"/>
                </a:solidFill>
              </a:rPr>
              <a:t> per la </a:t>
            </a:r>
            <a:r>
              <a:rPr lang="en-US" sz="1600" dirty="0" err="1">
                <a:solidFill>
                  <a:schemeClr val="tx1"/>
                </a:solidFill>
              </a:rPr>
              <a:t>competenza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informativa</a:t>
            </a:r>
            <a:r>
              <a:rPr lang="en-US" sz="1600" dirty="0">
                <a:solidFill>
                  <a:schemeClr val="tx1"/>
                </a:solidFill>
              </a:rPr>
              <a:t> per </a:t>
            </a:r>
            <a:r>
              <a:rPr lang="en-US" sz="1600" dirty="0" err="1">
                <a:solidFill>
                  <a:schemeClr val="tx1"/>
                </a:solidFill>
              </a:rPr>
              <a:t>gli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studi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universitari</a:t>
            </a:r>
            <a:r>
              <a:rPr lang="en-US" sz="1600" dirty="0">
                <a:solidFill>
                  <a:schemeClr val="tx1"/>
                </a:solidFill>
              </a:rPr>
              <a:t>", a </a:t>
            </a:r>
            <a:r>
              <a:rPr lang="en-US" sz="1600" dirty="0" err="1">
                <a:solidFill>
                  <a:schemeClr val="tx1"/>
                </a:solidFill>
              </a:rPr>
              <a:t>cura</a:t>
            </a:r>
            <a:r>
              <a:rPr lang="en-US" sz="1600" dirty="0">
                <a:solidFill>
                  <a:schemeClr val="tx1"/>
                </a:solidFill>
              </a:rPr>
              <a:t> di AIB -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</a:t>
            </a:r>
            <a:r>
              <a:rPr lang="en-US" sz="1600" dirty="0" err="1">
                <a:solidFill>
                  <a:schemeClr val="tx1"/>
                </a:solidFill>
              </a:rPr>
              <a:t>sull'Information</a:t>
            </a:r>
            <a:r>
              <a:rPr lang="en-US" sz="1600" dirty="0">
                <a:solidFill>
                  <a:schemeClr val="tx1"/>
                </a:solidFill>
              </a:rPr>
              <a:t> Literacy, 2015. </a:t>
            </a:r>
            <a:r>
              <a:rPr lang="en-US" sz="1600" dirty="0">
                <a:solidFill>
                  <a:schemeClr val="tx1"/>
                </a:solidFill>
                <a:hlinkClick r:id="rId5"/>
              </a:rPr>
              <a:t>http://www.aib.it/attivita/2015/51715-il-framework-acrl/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Versione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originale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6"/>
              </a:rPr>
              <a:t>www.ala.org/acrl/standards/ilframework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1600" dirty="0" smtClean="0">
                <a:solidFill>
                  <a:schemeClr val="tx1"/>
                </a:solidFill>
                <a:hlinkClick r:id="rId7"/>
              </a:rPr>
              <a:t>http://www.aib.it/struttura/commissioni-e-gruppi/gruppo-literacy/ilmanifesto/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5" y="305760"/>
            <a:ext cx="1607093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66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0659" y="1340768"/>
            <a:ext cx="8605092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Definizione </a:t>
            </a:r>
            <a:r>
              <a:rPr lang="it-IT" sz="1600" b="1" dirty="0">
                <a:solidFill>
                  <a:schemeClr val="tx1"/>
                </a:solidFill>
              </a:rPr>
              <a:t>finale</a:t>
            </a:r>
          </a:p>
          <a:p>
            <a:r>
              <a:rPr lang="it-IT" sz="1600" dirty="0">
                <a:solidFill>
                  <a:schemeClr val="tx1"/>
                </a:solidFill>
                <a:ea typeface="Calibri" charset="0"/>
                <a:cs typeface="Calibri" charset="0"/>
              </a:rPr>
              <a:t>“La competenza informativa </a:t>
            </a:r>
          </a:p>
          <a:p>
            <a:r>
              <a:rPr lang="it-IT" sz="1600" dirty="0">
                <a:solidFill>
                  <a:schemeClr val="tx1"/>
                </a:solidFill>
                <a:ea typeface="Calibri" charset="0"/>
                <a:cs typeface="Calibri" charset="0"/>
              </a:rPr>
              <a:t>è un insieme di capacità integrate comprendente la scoperta riflessiva dell’informazione, la comprensione di come l’informazione è prodotta e valutata, e l’uso dell’informazione per creare nuova conoscenza e partecipare eticamente alle comunità di apprendimento”.</a:t>
            </a:r>
          </a:p>
          <a:p>
            <a:endParaRPr lang="it-IT" sz="1600" dirty="0">
              <a:solidFill>
                <a:schemeClr val="tx1"/>
              </a:solidFill>
              <a:ea typeface="Calibri" charset="0"/>
              <a:cs typeface="Calibri" charset="0"/>
            </a:endParaRPr>
          </a:p>
          <a:p>
            <a:r>
              <a:rPr lang="it-IT" sz="1600" dirty="0" smtClean="0">
                <a:solidFill>
                  <a:schemeClr val="tx1"/>
                </a:solidFill>
                <a:ea typeface="Calibri" charset="0"/>
                <a:cs typeface="Calibri" charset="0"/>
              </a:rPr>
              <a:t>--------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2015</a:t>
            </a:r>
            <a:r>
              <a:rPr lang="en-US" sz="1600" dirty="0">
                <a:solidFill>
                  <a:schemeClr val="tx1"/>
                </a:solidFill>
              </a:rPr>
              <a:t>, AIB,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Information literacy., Information Literacy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ACRL. (2015)</a:t>
            </a:r>
            <a:r>
              <a:rPr lang="en-US" sz="1600" i="1" dirty="0" smtClean="0">
                <a:solidFill>
                  <a:schemeClr val="tx1"/>
                </a:solidFill>
              </a:rPr>
              <a:t>Framework </a:t>
            </a:r>
            <a:r>
              <a:rPr lang="en-US" sz="1600" i="1" dirty="0">
                <a:solidFill>
                  <a:schemeClr val="tx1"/>
                </a:solidFill>
              </a:rPr>
              <a:t>for Information Literacy for Higher </a:t>
            </a:r>
            <a:r>
              <a:rPr lang="en-US" sz="1600" i="1" dirty="0" smtClean="0">
                <a:solidFill>
                  <a:schemeClr val="tx1"/>
                </a:solidFill>
              </a:rPr>
              <a:t>Education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Trad</a:t>
            </a:r>
            <a:r>
              <a:rPr lang="en-US" sz="1600" dirty="0">
                <a:solidFill>
                  <a:schemeClr val="tx1"/>
                </a:solidFill>
              </a:rPr>
              <a:t>. it.: "Un </a:t>
            </a:r>
            <a:r>
              <a:rPr lang="en-US" sz="1600" dirty="0" err="1">
                <a:solidFill>
                  <a:schemeClr val="tx1"/>
                </a:solidFill>
              </a:rPr>
              <a:t>quadro</a:t>
            </a:r>
            <a:r>
              <a:rPr lang="en-US" sz="1600" dirty="0">
                <a:solidFill>
                  <a:schemeClr val="tx1"/>
                </a:solidFill>
              </a:rPr>
              <a:t> di </a:t>
            </a:r>
            <a:r>
              <a:rPr lang="en-US" sz="1600" dirty="0" err="1">
                <a:solidFill>
                  <a:schemeClr val="tx1"/>
                </a:solidFill>
              </a:rPr>
              <a:t>riferimento</a:t>
            </a:r>
            <a:r>
              <a:rPr lang="en-US" sz="1600" dirty="0">
                <a:solidFill>
                  <a:schemeClr val="tx1"/>
                </a:solidFill>
              </a:rPr>
              <a:t> per la </a:t>
            </a:r>
            <a:r>
              <a:rPr lang="en-US" sz="1600" dirty="0" err="1">
                <a:solidFill>
                  <a:schemeClr val="tx1"/>
                </a:solidFill>
              </a:rPr>
              <a:t>competenza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informativa</a:t>
            </a:r>
            <a:r>
              <a:rPr lang="en-US" sz="1600" dirty="0">
                <a:solidFill>
                  <a:schemeClr val="tx1"/>
                </a:solidFill>
              </a:rPr>
              <a:t> per </a:t>
            </a:r>
            <a:r>
              <a:rPr lang="en-US" sz="1600" dirty="0" err="1">
                <a:solidFill>
                  <a:schemeClr val="tx1"/>
                </a:solidFill>
              </a:rPr>
              <a:t>gli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studi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universitari</a:t>
            </a:r>
            <a:r>
              <a:rPr lang="en-US" sz="1600" dirty="0">
                <a:solidFill>
                  <a:schemeClr val="tx1"/>
                </a:solidFill>
              </a:rPr>
              <a:t>", a </a:t>
            </a:r>
            <a:r>
              <a:rPr lang="en-US" sz="1600" dirty="0" err="1">
                <a:solidFill>
                  <a:schemeClr val="tx1"/>
                </a:solidFill>
              </a:rPr>
              <a:t>cura</a:t>
            </a:r>
            <a:r>
              <a:rPr lang="en-US" sz="1600" dirty="0">
                <a:solidFill>
                  <a:schemeClr val="tx1"/>
                </a:solidFill>
              </a:rPr>
              <a:t> di AIB - </a:t>
            </a:r>
            <a:r>
              <a:rPr lang="en-US" sz="1600" dirty="0" err="1">
                <a:solidFill>
                  <a:schemeClr val="tx1"/>
                </a:solidFill>
              </a:rPr>
              <a:t>Gruppo</a:t>
            </a:r>
            <a:r>
              <a:rPr lang="en-US" sz="1600" dirty="0">
                <a:solidFill>
                  <a:schemeClr val="tx1"/>
                </a:solidFill>
              </a:rPr>
              <a:t> di Studio </a:t>
            </a:r>
            <a:r>
              <a:rPr lang="en-US" sz="1600" dirty="0" err="1">
                <a:solidFill>
                  <a:schemeClr val="tx1"/>
                </a:solidFill>
              </a:rPr>
              <a:t>sull'Information</a:t>
            </a:r>
            <a:r>
              <a:rPr lang="en-US" sz="1600" dirty="0">
                <a:solidFill>
                  <a:schemeClr val="tx1"/>
                </a:solidFill>
              </a:rPr>
              <a:t> Literacy, 2015. </a:t>
            </a:r>
            <a:r>
              <a:rPr lang="en-US" sz="1600" dirty="0">
                <a:solidFill>
                  <a:schemeClr val="tx1"/>
                </a:solidFill>
                <a:hlinkClick r:id="rId2"/>
              </a:rPr>
              <a:t>http://www.aib.it/attivita/2015/51715-il-framework-acrl/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[</a:t>
            </a:r>
            <a:r>
              <a:rPr lang="en-US" sz="1600" dirty="0" err="1">
                <a:solidFill>
                  <a:schemeClr val="tx1"/>
                </a:solidFill>
              </a:rPr>
              <a:t>Versione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originale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www.ala.org/acrl/standards/ilframework</a:t>
            </a:r>
            <a:r>
              <a:rPr lang="en-US" sz="1600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http://www.aib.it/struttura/commissioni-e-gruppi/gruppo-literacy/ilmanifesto/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5" y="305760"/>
            <a:ext cx="1607093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3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284" y="1020537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chemeClr val="tx1"/>
                </a:solidFill>
              </a:rPr>
              <a:t>In Italia, il tema è affrontato al Convegno annuale ”Stelline”, anno 2015, 2016, 2017 e 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schemeClr val="tx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Alessia Zanin-</a:t>
            </a:r>
            <a:r>
              <a:rPr lang="it-IT" sz="1600" dirty="0" err="1" smtClean="0">
                <a:solidFill>
                  <a:schemeClr val="tx1"/>
                </a:solidFill>
              </a:rPr>
              <a:t>Yost</a:t>
            </a:r>
            <a:r>
              <a:rPr lang="it-IT" sz="1600" dirty="0" smtClean="0">
                <a:solidFill>
                  <a:schemeClr val="tx1"/>
                </a:solidFill>
              </a:rPr>
              <a:t> parla del contesto americano e afferma che “iniziare ad insegnare tramite la </a:t>
            </a:r>
            <a:r>
              <a:rPr lang="it-IT" sz="1600" dirty="0" err="1" smtClean="0">
                <a:solidFill>
                  <a:schemeClr val="tx1"/>
                </a:solidFill>
              </a:rPr>
              <a:t>transliteracy</a:t>
            </a:r>
            <a:r>
              <a:rPr lang="it-IT" sz="1600" dirty="0" smtClean="0">
                <a:solidFill>
                  <a:schemeClr val="tx1"/>
                </a:solidFill>
              </a:rPr>
              <a:t> oggi, aiuterà a diventare competenti nel futuro”.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Propone una distinzione tra </a:t>
            </a:r>
            <a:r>
              <a:rPr lang="it-IT" sz="1600" dirty="0" err="1" smtClean="0">
                <a:solidFill>
                  <a:schemeClr val="tx1"/>
                </a:solidFill>
              </a:rPr>
              <a:t>metaliteracy</a:t>
            </a:r>
            <a:r>
              <a:rPr lang="it-IT" sz="1600" dirty="0" smtClean="0">
                <a:solidFill>
                  <a:schemeClr val="tx1"/>
                </a:solidFill>
              </a:rPr>
              <a:t>, che innesta la tecnologia nelle competenze, e </a:t>
            </a:r>
            <a:r>
              <a:rPr lang="it-IT" sz="1600" dirty="0" err="1" smtClean="0">
                <a:solidFill>
                  <a:schemeClr val="tx1"/>
                </a:solidFill>
              </a:rPr>
              <a:t>transliteracy</a:t>
            </a:r>
            <a:r>
              <a:rPr lang="it-IT" sz="1600" dirty="0" smtClean="0">
                <a:solidFill>
                  <a:schemeClr val="tx1"/>
                </a:solidFill>
              </a:rPr>
              <a:t>, che è “l’abilità di leggere, scrivere e interagire con tutte le piattaforme, gli strumenti e i media dalla scrittura all’oralità attraverso la scrittura, la stampa, la televisione, la radio e i film, fino ai social networks digitali (Thomas et al., 2007).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smtClean="0">
                <a:solidFill>
                  <a:schemeClr val="tx1"/>
                </a:solidFill>
              </a:rPr>
              <a:t>-----</a:t>
            </a:r>
            <a:endParaRPr lang="it-IT" sz="1600" dirty="0" smtClean="0">
              <a:solidFill>
                <a:schemeClr val="tx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Zanin-</a:t>
            </a:r>
            <a:r>
              <a:rPr lang="it-IT" sz="1600" dirty="0" err="1" smtClean="0">
                <a:solidFill>
                  <a:schemeClr val="tx1"/>
                </a:solidFill>
              </a:rPr>
              <a:t>Yost</a:t>
            </a:r>
            <a:r>
              <a:rPr lang="it-IT" sz="1600" dirty="0" smtClean="0">
                <a:solidFill>
                  <a:schemeClr val="tx1"/>
                </a:solidFill>
              </a:rPr>
              <a:t>, A. (2015). Biblioteca digitale e nuove tipologie di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: dall’informazione testuale alla </a:t>
            </a:r>
            <a:r>
              <a:rPr lang="it-IT" sz="1600" dirty="0" err="1" smtClean="0">
                <a:solidFill>
                  <a:schemeClr val="tx1"/>
                </a:solidFill>
              </a:rPr>
              <a:t>visual</a:t>
            </a:r>
            <a:r>
              <a:rPr lang="it-IT" sz="1600" dirty="0" smtClean="0">
                <a:solidFill>
                  <a:schemeClr val="tx1"/>
                </a:solidFill>
              </a:rPr>
              <a:t>, alla </a:t>
            </a:r>
            <a:r>
              <a:rPr lang="it-IT" sz="1600" dirty="0" err="1" smtClean="0">
                <a:solidFill>
                  <a:schemeClr val="tx1"/>
                </a:solidFill>
              </a:rPr>
              <a:t>transliteracy</a:t>
            </a:r>
            <a:r>
              <a:rPr lang="it-IT" sz="1600" dirty="0" smtClean="0">
                <a:solidFill>
                  <a:schemeClr val="tx1"/>
                </a:solidFill>
              </a:rPr>
              <a:t>. In </a:t>
            </a:r>
            <a:r>
              <a:rPr lang="it-IT" sz="1600" dirty="0">
                <a:solidFill>
                  <a:schemeClr val="tx1"/>
                </a:solidFill>
              </a:rPr>
              <a:t>AIB (ed.). </a:t>
            </a:r>
            <a:r>
              <a:rPr lang="it-IT" sz="1600" i="1" dirty="0" smtClean="0">
                <a:solidFill>
                  <a:schemeClr val="tx1"/>
                </a:solidFill>
              </a:rPr>
              <a:t>Digital Library. La biblioteca </a:t>
            </a:r>
            <a:r>
              <a:rPr lang="it-IT" sz="1600" i="1" dirty="0" err="1" smtClean="0">
                <a:solidFill>
                  <a:schemeClr val="tx1"/>
                </a:solidFill>
              </a:rPr>
              <a:t>patecipata</a:t>
            </a:r>
            <a:r>
              <a:rPr lang="it-IT" sz="1600" i="1" dirty="0" smtClean="0">
                <a:solidFill>
                  <a:schemeClr val="tx1"/>
                </a:solidFill>
              </a:rPr>
              <a:t>: collezioni, connessioni, comunità. </a:t>
            </a:r>
            <a:r>
              <a:rPr lang="it-IT" sz="1600" dirty="0" err="1">
                <a:solidFill>
                  <a:schemeClr val="tx1"/>
                </a:solidFill>
              </a:rPr>
              <a:t>Paper</a:t>
            </a:r>
            <a:r>
              <a:rPr lang="it-IT" sz="1600" dirty="0">
                <a:solidFill>
                  <a:schemeClr val="tx1"/>
                </a:solidFill>
              </a:rPr>
              <a:t> presentato al Convegno Stelline, Milano, </a:t>
            </a:r>
            <a:r>
              <a:rPr lang="it-IT" sz="1600" dirty="0" smtClean="0">
                <a:solidFill>
                  <a:schemeClr val="tx1"/>
                </a:solidFill>
              </a:rPr>
              <a:t>12-13 </a:t>
            </a:r>
            <a:r>
              <a:rPr lang="it-IT" sz="1600" dirty="0">
                <a:solidFill>
                  <a:schemeClr val="tx1"/>
                </a:solidFill>
              </a:rPr>
              <a:t>marzo </a:t>
            </a:r>
            <a:r>
              <a:rPr lang="it-IT" sz="1600" dirty="0" smtClean="0">
                <a:solidFill>
                  <a:schemeClr val="tx1"/>
                </a:solidFill>
              </a:rPr>
              <a:t>2015, </a:t>
            </a:r>
            <a:r>
              <a:rPr lang="it-IT" sz="1600" dirty="0">
                <a:solidFill>
                  <a:schemeClr val="tx1"/>
                </a:solidFill>
              </a:rPr>
              <a:t>(pp. </a:t>
            </a:r>
            <a:r>
              <a:rPr lang="it-IT" sz="1600" dirty="0" smtClean="0">
                <a:solidFill>
                  <a:schemeClr val="tx1"/>
                </a:solidFill>
              </a:rPr>
              <a:t>85-93). </a:t>
            </a:r>
            <a:r>
              <a:rPr lang="it-IT" sz="1600" dirty="0">
                <a:solidFill>
                  <a:schemeClr val="tx1"/>
                </a:solidFill>
              </a:rPr>
              <a:t>Milano: Bibliografica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schemeClr val="tx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Thomas, S., Joseph, C., Laccetti, </a:t>
            </a:r>
            <a:r>
              <a:rPr lang="it-IT" sz="1600" dirty="0" err="1" smtClean="0">
                <a:solidFill>
                  <a:schemeClr val="tx1"/>
                </a:solidFill>
              </a:rPr>
              <a:t>J</a:t>
            </a:r>
            <a:r>
              <a:rPr lang="it-IT" sz="1600" dirty="0" smtClean="0">
                <a:solidFill>
                  <a:schemeClr val="tx1"/>
                </a:solidFill>
              </a:rPr>
              <a:t>., Mason, B. </a:t>
            </a:r>
            <a:r>
              <a:rPr lang="it-IT" sz="1600" dirty="0" err="1" smtClean="0">
                <a:solidFill>
                  <a:schemeClr val="tx1"/>
                </a:solidFill>
              </a:rPr>
              <a:t>Mills</a:t>
            </a:r>
            <a:r>
              <a:rPr lang="it-IT" sz="1600" dirty="0" smtClean="0">
                <a:solidFill>
                  <a:schemeClr val="tx1"/>
                </a:solidFill>
              </a:rPr>
              <a:t>, S. </a:t>
            </a:r>
            <a:r>
              <a:rPr lang="it-IT" sz="1600" dirty="0" err="1" smtClean="0">
                <a:solidFill>
                  <a:schemeClr val="tx1"/>
                </a:solidFill>
              </a:rPr>
              <a:t>Perril</a:t>
            </a:r>
            <a:r>
              <a:rPr lang="it-IT" sz="1600" dirty="0" smtClean="0">
                <a:solidFill>
                  <a:schemeClr val="tx1"/>
                </a:solidFill>
              </a:rPr>
              <a:t>, S., and </a:t>
            </a:r>
            <a:r>
              <a:rPr lang="it-IT" sz="1600" dirty="0" err="1" smtClean="0">
                <a:solidFill>
                  <a:schemeClr val="tx1"/>
                </a:solidFill>
              </a:rPr>
              <a:t>Pulliger</a:t>
            </a:r>
            <a:r>
              <a:rPr lang="it-IT" sz="1600" dirty="0" smtClean="0">
                <a:solidFill>
                  <a:schemeClr val="tx1"/>
                </a:solidFill>
              </a:rPr>
              <a:t>, K. (2007). </a:t>
            </a:r>
            <a:r>
              <a:rPr lang="it-IT" sz="1600" dirty="0" err="1" smtClean="0">
                <a:solidFill>
                  <a:schemeClr val="tx1"/>
                </a:solidFill>
              </a:rPr>
              <a:t>Transliteracy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Crossing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Divides</a:t>
            </a:r>
            <a:r>
              <a:rPr lang="it-IT" sz="1600" dirty="0" smtClean="0">
                <a:solidFill>
                  <a:schemeClr val="tx1"/>
                </a:solidFill>
              </a:rPr>
              <a:t>, First </a:t>
            </a:r>
            <a:r>
              <a:rPr lang="it-IT" sz="1600" dirty="0" err="1" smtClean="0">
                <a:solidFill>
                  <a:schemeClr val="tx1"/>
                </a:solidFill>
              </a:rPr>
              <a:t>Monday</a:t>
            </a:r>
            <a:r>
              <a:rPr lang="it-IT" sz="1600" dirty="0" smtClean="0">
                <a:solidFill>
                  <a:schemeClr val="tx1"/>
                </a:solidFill>
              </a:rPr>
              <a:t>, 12, n. </a:t>
            </a:r>
            <a:r>
              <a:rPr lang="it-IT" sz="1600" dirty="0">
                <a:solidFill>
                  <a:schemeClr val="tx1"/>
                </a:solidFill>
              </a:rPr>
              <a:t>12. 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it-IT" sz="1600" dirty="0">
                <a:solidFill>
                  <a:schemeClr val="tx1"/>
                </a:solidFill>
                <a:hlinkClick r:id="rId2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journals.uic.edu/ojs/index.php/fm/article/view/2060/1908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07092" cy="6184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73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284" y="1020537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chemeClr val="tx1"/>
                </a:solidFill>
              </a:rPr>
              <a:t>In Italia, il tema è affrontato al Convegno annuale ”Stelline”, anno 2015, 2016, 2017 e 2018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600" dirty="0" smtClean="0">
              <a:solidFill>
                <a:schemeClr val="tx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Laura Testoni: </a:t>
            </a:r>
            <a:r>
              <a:rPr lang="it-IT" sz="1600" dirty="0">
                <a:solidFill>
                  <a:schemeClr val="tx1"/>
                </a:solidFill>
              </a:rPr>
              <a:t>“Professionista che esce dalla propria </a:t>
            </a:r>
            <a:r>
              <a:rPr lang="it-IT" sz="1600" i="1" dirty="0">
                <a:solidFill>
                  <a:schemeClr val="tx1"/>
                </a:solidFill>
              </a:rPr>
              <a:t>Confort zone </a:t>
            </a:r>
            <a:r>
              <a:rPr lang="it-IT" sz="1600" dirty="0">
                <a:solidFill>
                  <a:schemeClr val="tx1"/>
                </a:solidFill>
              </a:rPr>
              <a:t>e si fa carico della </a:t>
            </a:r>
            <a:r>
              <a:rPr lang="it-IT" sz="1600" dirty="0" smtClean="0">
                <a:solidFill>
                  <a:schemeClr val="tx1"/>
                </a:solidFill>
              </a:rPr>
              <a:t>complessità dell’ecosistema </a:t>
            </a:r>
            <a:r>
              <a:rPr lang="it-IT" sz="1600" dirty="0">
                <a:solidFill>
                  <a:schemeClr val="tx1"/>
                </a:solidFill>
              </a:rPr>
              <a:t>informativo</a:t>
            </a:r>
            <a:r>
              <a:rPr lang="it-IT" sz="1600" dirty="0" smtClean="0">
                <a:solidFill>
                  <a:schemeClr val="tx1"/>
                </a:solidFill>
              </a:rPr>
              <a:t>” e “bibliotecario che educa, stimola e motiva alla creazione di contenuti”</a:t>
            </a:r>
            <a:endParaRPr lang="it-IT" sz="1600" dirty="0">
              <a:solidFill>
                <a:schemeClr val="tx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it-IT" sz="1600" i="1" dirty="0">
              <a:solidFill>
                <a:schemeClr val="tx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Sara Chiessi: propone un lavoro di indagine e delle conclusioni sullo sviluppo delle competenze richieste.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 dirty="0">
              <a:solidFill>
                <a:schemeClr val="tx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----------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>
                <a:solidFill>
                  <a:schemeClr val="tx1"/>
                </a:solidFill>
              </a:rPr>
              <a:t>Chiessi, S. (2016). 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: formare nuove competenze nelle biblioteche pubbliche. In AIB (ed.). </a:t>
            </a:r>
            <a:r>
              <a:rPr lang="it-IT" sz="1600" i="1" dirty="0">
                <a:solidFill>
                  <a:schemeClr val="tx1"/>
                </a:solidFill>
              </a:rPr>
              <a:t>Bibliotecari al tempo di Google: profili, competenze, formazione. </a:t>
            </a:r>
            <a:r>
              <a:rPr lang="it-IT" sz="1600" dirty="0" err="1">
                <a:solidFill>
                  <a:schemeClr val="tx1"/>
                </a:solidFill>
              </a:rPr>
              <a:t>Paper</a:t>
            </a:r>
            <a:r>
              <a:rPr lang="it-IT" sz="1600" dirty="0">
                <a:solidFill>
                  <a:schemeClr val="tx1"/>
                </a:solidFill>
              </a:rPr>
              <a:t> presentato al Convegno Stelline, Milano, 17-18 marzo 2016, (pp. 162-178). Milano: Bibliografica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600" dirty="0" smtClean="0">
              <a:solidFill>
                <a:schemeClr val="tx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dirty="0" smtClean="0">
                <a:solidFill>
                  <a:schemeClr val="tx1"/>
                </a:solidFill>
              </a:rPr>
              <a:t>Testoni</a:t>
            </a:r>
            <a:r>
              <a:rPr lang="it-IT" sz="1600" dirty="0">
                <a:solidFill>
                  <a:schemeClr val="tx1"/>
                </a:solidFill>
              </a:rPr>
              <a:t>, L. (2016). Si può apprendere la complessità? Nuove competenze per una </a:t>
            </a:r>
            <a:r>
              <a:rPr lang="it-IT" sz="1600" dirty="0" err="1">
                <a:solidFill>
                  <a:schemeClr val="tx1"/>
                </a:solidFill>
              </a:rPr>
              <a:t>Informtaion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sensibile al divenire dell’ecosistema informativo. In AIB (ed.). </a:t>
            </a:r>
            <a:r>
              <a:rPr lang="it-IT" sz="1600" i="1" dirty="0">
                <a:solidFill>
                  <a:schemeClr val="tx1"/>
                </a:solidFill>
              </a:rPr>
              <a:t>Bibliotecari al tempo di Google: profili, competenze, formazione. </a:t>
            </a:r>
            <a:r>
              <a:rPr lang="it-IT" sz="1600" dirty="0" err="1">
                <a:solidFill>
                  <a:schemeClr val="tx1"/>
                </a:solidFill>
              </a:rPr>
              <a:t>Paper</a:t>
            </a:r>
            <a:r>
              <a:rPr lang="it-IT" sz="1600" dirty="0">
                <a:solidFill>
                  <a:schemeClr val="tx1"/>
                </a:solidFill>
              </a:rPr>
              <a:t> presentato al Convegno Stelline, Milano, 17-18 marzo 2016, (pp. 87-98). Milano: Bibliografica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07092" cy="6184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5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Analisi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del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contesto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europeo</a:t>
            </a:r>
            <a:endParaRPr lang="en-US" sz="1600" b="1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European Commission.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Digital 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Competence Framework </a:t>
            </a:r>
            <a:r>
              <a:rPr lang="en-US" sz="1600" i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DigComp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i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2.0</a:t>
            </a:r>
            <a:endParaRPr lang="en-US" sz="1600" i="1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2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2"/>
              </a:rPr>
              <a:t>ec.europa.eu/jrc/en/digcomp/digital-competence-framework</a:t>
            </a: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European </a:t>
            </a: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Commission.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i="1" dirty="0" smtClean="0">
              <a:solidFill>
                <a:schemeClr val="tx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solidFill>
                  <a:schemeClr val="tx1"/>
                </a:solidFill>
              </a:rPr>
              <a:t>DigComp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>
                <a:solidFill>
                  <a:schemeClr val="tx1"/>
                </a:solidFill>
              </a:rPr>
              <a:t>2.1: The Digital Competence Framework for Citizens with eight proficiency levels and examples of </a:t>
            </a:r>
            <a:r>
              <a:rPr lang="en-US" sz="1600" i="1" dirty="0" smtClean="0">
                <a:solidFill>
                  <a:schemeClr val="tx1"/>
                </a:solidFill>
              </a:rPr>
              <a:t>use</a:t>
            </a: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3"/>
              </a:rPr>
              <a:t>https://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3"/>
              </a:rPr>
              <a:t>ec.europa.eu/jrc/en/publication/eur-scientific-and-technical-research-reports/digcomp-21-digital-competence-framework-citizens-eight-proficiency-levels-and-examples-use</a:t>
            </a: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European Commission.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Strategic 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framework – Education &amp; Training 2020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4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4"/>
              </a:rPr>
              <a:t>ec.europa.eu/education/policy/strategic-framework_en</a:t>
            </a: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07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Analisi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del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contesto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europeo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: </a:t>
            </a:r>
            <a:r>
              <a:rPr lang="it-IT" sz="1600" b="1" dirty="0" smtClean="0">
                <a:solidFill>
                  <a:schemeClr val="tx1"/>
                </a:solidFill>
              </a:rPr>
              <a:t>Digital </a:t>
            </a:r>
            <a:r>
              <a:rPr lang="it-IT" sz="1600" b="1" dirty="0" err="1">
                <a:solidFill>
                  <a:schemeClr val="tx1"/>
                </a:solidFill>
              </a:rPr>
              <a:t>competence</a:t>
            </a:r>
            <a:r>
              <a:rPr lang="it-IT" sz="1600" b="1" dirty="0">
                <a:solidFill>
                  <a:schemeClr val="tx1"/>
                </a:solidFill>
              </a:rPr>
              <a:t> Framework 2.0, aggiornato nel 2016</a:t>
            </a: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2014</a:t>
            </a:r>
          </a:p>
          <a:p>
            <a:r>
              <a:rPr lang="it-IT" sz="1600" dirty="0" err="1">
                <a:solidFill>
                  <a:schemeClr val="tx1"/>
                </a:solidFill>
              </a:rPr>
              <a:t>European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Commission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Anusa</a:t>
            </a:r>
            <a:r>
              <a:rPr lang="it-IT" sz="1600" dirty="0">
                <a:solidFill>
                  <a:schemeClr val="tx1"/>
                </a:solidFill>
              </a:rPr>
              <a:t>, F., </a:t>
            </a:r>
            <a:r>
              <a:rPr lang="it-IT" sz="1600" dirty="0" err="1">
                <a:solidFill>
                  <a:schemeClr val="tx1"/>
                </a:solidFill>
              </a:rPr>
              <a:t>Brecko</a:t>
            </a:r>
            <a:r>
              <a:rPr lang="it-IT" sz="1600" dirty="0">
                <a:solidFill>
                  <a:schemeClr val="tx1"/>
                </a:solidFill>
              </a:rPr>
              <a:t>, B., </a:t>
            </a:r>
            <a:r>
              <a:rPr lang="it-IT" sz="1600" dirty="0" err="1">
                <a:solidFill>
                  <a:schemeClr val="tx1"/>
                </a:solidFill>
              </a:rPr>
              <a:t>Punie</a:t>
            </a:r>
            <a:r>
              <a:rPr lang="it-IT" sz="1600" dirty="0">
                <a:solidFill>
                  <a:schemeClr val="tx1"/>
                </a:solidFill>
              </a:rPr>
              <a:t>, Y. (2014).  DIGCOMP: a Framework for </a:t>
            </a:r>
            <a:r>
              <a:rPr lang="it-IT" sz="1600" dirty="0" err="1">
                <a:solidFill>
                  <a:schemeClr val="tx1"/>
                </a:solidFill>
              </a:rPr>
              <a:t>Developing</a:t>
            </a:r>
            <a:r>
              <a:rPr lang="it-IT" sz="1600" dirty="0">
                <a:solidFill>
                  <a:schemeClr val="tx1"/>
                </a:solidFill>
              </a:rPr>
              <a:t> and </a:t>
            </a:r>
            <a:r>
              <a:rPr lang="it-IT" sz="1600" dirty="0" err="1">
                <a:solidFill>
                  <a:schemeClr val="tx1"/>
                </a:solidFill>
              </a:rPr>
              <a:t>Understanding</a:t>
            </a:r>
            <a:r>
              <a:rPr lang="it-IT" sz="1600" dirty="0">
                <a:solidFill>
                  <a:schemeClr val="tx1"/>
                </a:solidFill>
              </a:rPr>
              <a:t> Digital </a:t>
            </a:r>
            <a:r>
              <a:rPr lang="it-IT" sz="1600" dirty="0" err="1">
                <a:solidFill>
                  <a:schemeClr val="tx1"/>
                </a:solidFill>
              </a:rPr>
              <a:t>Competence</a:t>
            </a:r>
            <a:r>
              <a:rPr lang="it-IT" sz="1600" dirty="0">
                <a:solidFill>
                  <a:schemeClr val="tx1"/>
                </a:solidFill>
              </a:rPr>
              <a:t> in Europe. </a:t>
            </a:r>
            <a:r>
              <a:rPr lang="it-IT" sz="1600" dirty="0" err="1">
                <a:solidFill>
                  <a:schemeClr val="tx1"/>
                </a:solidFill>
              </a:rPr>
              <a:t>Available</a:t>
            </a:r>
            <a:r>
              <a:rPr lang="it-IT" sz="1600" dirty="0">
                <a:solidFill>
                  <a:schemeClr val="tx1"/>
                </a:solidFill>
              </a:rPr>
              <a:t> from: </a:t>
            </a:r>
          </a:p>
          <a:p>
            <a:r>
              <a:rPr lang="it-IT" sz="16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www.openeducationeuropa.eu/en/article/DIGCOMP%3A-a-Framework-for-Developing-and-Understanding-Digital-Competence-in-Europe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2016</a:t>
            </a:r>
          </a:p>
          <a:p>
            <a:r>
              <a:rPr lang="it-IT" sz="1600" dirty="0" err="1">
                <a:solidFill>
                  <a:schemeClr val="tx1"/>
                </a:solidFill>
              </a:rPr>
              <a:t>Vuorikari</a:t>
            </a:r>
            <a:r>
              <a:rPr lang="it-IT" sz="1600" dirty="0">
                <a:solidFill>
                  <a:schemeClr val="tx1"/>
                </a:solidFill>
              </a:rPr>
              <a:t>, R.,  </a:t>
            </a:r>
            <a:r>
              <a:rPr lang="it-IT" sz="1600" dirty="0" err="1">
                <a:solidFill>
                  <a:schemeClr val="tx1"/>
                </a:solidFill>
              </a:rPr>
              <a:t>Punie</a:t>
            </a:r>
            <a:r>
              <a:rPr lang="it-IT" sz="1600" dirty="0">
                <a:solidFill>
                  <a:schemeClr val="tx1"/>
                </a:solidFill>
              </a:rPr>
              <a:t>, Y., </a:t>
            </a:r>
            <a:r>
              <a:rPr lang="it-IT" sz="1600" dirty="0" err="1">
                <a:solidFill>
                  <a:schemeClr val="tx1"/>
                </a:solidFill>
              </a:rPr>
              <a:t>Carretero</a:t>
            </a:r>
            <a:r>
              <a:rPr lang="it-IT" sz="1600" dirty="0">
                <a:solidFill>
                  <a:schemeClr val="tx1"/>
                </a:solidFill>
              </a:rPr>
              <a:t>, S., Van </a:t>
            </a:r>
            <a:r>
              <a:rPr lang="it-IT" sz="1600" dirty="0" err="1">
                <a:solidFill>
                  <a:schemeClr val="tx1"/>
                </a:solidFill>
              </a:rPr>
              <a:t>den</a:t>
            </a:r>
            <a:r>
              <a:rPr lang="it-IT" sz="1600" dirty="0">
                <a:solidFill>
                  <a:schemeClr val="tx1"/>
                </a:solidFill>
              </a:rPr>
              <a:t> Brande, L.  JRC (2016). </a:t>
            </a:r>
            <a:r>
              <a:rPr lang="it-IT" sz="1600" i="1" dirty="0" err="1">
                <a:solidFill>
                  <a:schemeClr val="tx1"/>
                </a:solidFill>
              </a:rPr>
              <a:t>DigComp</a:t>
            </a:r>
            <a:r>
              <a:rPr lang="it-IT" sz="1600" i="1" dirty="0">
                <a:solidFill>
                  <a:schemeClr val="tx1"/>
                </a:solidFill>
              </a:rPr>
              <a:t> 2.0: The Digital </a:t>
            </a:r>
            <a:r>
              <a:rPr lang="it-IT" sz="1600" i="1" dirty="0" err="1">
                <a:solidFill>
                  <a:schemeClr val="tx1"/>
                </a:solidFill>
              </a:rPr>
              <a:t>Competence</a:t>
            </a:r>
            <a:r>
              <a:rPr lang="it-IT" sz="1600" i="1" dirty="0">
                <a:solidFill>
                  <a:schemeClr val="tx1"/>
                </a:solidFill>
              </a:rPr>
              <a:t> Framework for </a:t>
            </a:r>
            <a:r>
              <a:rPr lang="it-IT" sz="1600" i="1" dirty="0" err="1">
                <a:solidFill>
                  <a:schemeClr val="tx1"/>
                </a:solidFill>
              </a:rPr>
              <a:t>Citizens</a:t>
            </a:r>
            <a:r>
              <a:rPr lang="it-IT" sz="1600" i="1" dirty="0">
                <a:solidFill>
                  <a:schemeClr val="tx1"/>
                </a:solidFill>
              </a:rPr>
              <a:t>. Update </a:t>
            </a:r>
            <a:r>
              <a:rPr lang="it-IT" sz="1600" i="1" dirty="0" err="1">
                <a:solidFill>
                  <a:schemeClr val="tx1"/>
                </a:solidFill>
              </a:rPr>
              <a:t>Phase</a:t>
            </a:r>
            <a:r>
              <a:rPr lang="it-IT" sz="1600" i="1" dirty="0">
                <a:solidFill>
                  <a:schemeClr val="tx1"/>
                </a:solidFill>
              </a:rPr>
              <a:t> 1: The </a:t>
            </a:r>
            <a:r>
              <a:rPr lang="it-IT" sz="1600" i="1" dirty="0" err="1">
                <a:solidFill>
                  <a:schemeClr val="tx1"/>
                </a:solidFill>
              </a:rPr>
              <a:t>Conceptual</a:t>
            </a:r>
            <a:r>
              <a:rPr lang="it-IT" sz="1600" i="1" dirty="0">
                <a:solidFill>
                  <a:schemeClr val="tx1"/>
                </a:solidFill>
              </a:rPr>
              <a:t> Reference Model (</a:t>
            </a:r>
            <a:r>
              <a:rPr lang="it-IT" sz="1600" dirty="0">
                <a:solidFill>
                  <a:schemeClr val="tx1"/>
                </a:solidFill>
              </a:rPr>
              <a:t>JRC Science for Policy Report), p. 6. </a:t>
            </a:r>
            <a:r>
              <a:rPr lang="it-IT" sz="1600" dirty="0" err="1">
                <a:solidFill>
                  <a:schemeClr val="tx1"/>
                </a:solidFill>
              </a:rPr>
              <a:t>Available</a:t>
            </a:r>
            <a:r>
              <a:rPr lang="it-IT" sz="1600" dirty="0">
                <a:solidFill>
                  <a:schemeClr val="tx1"/>
                </a:solidFill>
              </a:rPr>
              <a:t> from: </a:t>
            </a:r>
            <a:r>
              <a:rPr lang="it-IT" sz="1600" dirty="0">
                <a:solidFill>
                  <a:schemeClr val="tx1"/>
                </a:solidFill>
                <a:hlinkClick r:id="rId3" invalidUrl="http://publications.jrc.ec.europa.eu/repository/bitstream/JRC101254/jrc101254_digcomp 2.0 the digital competence framework for citizens. update phase 1.pdf"/>
              </a:rPr>
              <a:t>http://publications.jrc.ec.europa.eu/repository/bitstream/JRC101254/jrc101254_digcomp%202.0%20the%20digital%20competence%20framework%20for%20citizens.%</a:t>
            </a:r>
            <a:r>
              <a:rPr lang="it-IT" sz="1600" dirty="0" smtClean="0">
                <a:solidFill>
                  <a:schemeClr val="tx1"/>
                </a:solidFill>
                <a:hlinkClick r:id="rId4" invalidUrl="http://publications.jrc.ec.europa.eu/repository/bitstream/JRC101254/jrc101254_digcomp 2.0 the digital competence framework for citizens. update phase 1.pdf"/>
              </a:rPr>
              <a:t>20update%20phase%201.pdf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 smtClean="0">
                <a:solidFill>
                  <a:schemeClr val="tx1"/>
                </a:solidFill>
              </a:rPr>
              <a:t>Vedi</a:t>
            </a:r>
            <a:r>
              <a:rPr lang="it-IT" sz="1600" dirty="0">
                <a:solidFill>
                  <a:schemeClr val="tx1"/>
                </a:solidFill>
              </a:rPr>
              <a:t>: </a:t>
            </a:r>
            <a:r>
              <a:rPr lang="it-IT" sz="1600" u="sng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it-IT" sz="1600" u="sng" dirty="0" smtClean="0">
                <a:solidFill>
                  <a:schemeClr val="tx1"/>
                </a:solidFill>
                <a:hlinkClick r:id="rId5"/>
              </a:rPr>
              <a:t>ec.europa.eu/jrc/en/digcomp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48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268760"/>
            <a:ext cx="860509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Digital Competence Framework </a:t>
            </a:r>
            <a:r>
              <a:rPr lang="en-US" sz="1600" i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DigComp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2.0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20078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1026" name="Picture 2" descr="https://lh4.googleusercontent.com/Cbg90rvEdb5ftCpQ2R5wHMDV_UbZhM9NPH2cv54-majMmalxGh6bR0Q6BSKdtfaBsAuea1UUJeK4a8I5I6jVNAr_IvBoBx2ruIhXpXBj7INcM2rmISz2uCDppn4fGWUBOQTDhfM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08" y="1656332"/>
            <a:ext cx="57340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39808" y="4912031"/>
            <a:ext cx="860509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A </a:t>
            </a:r>
            <a:r>
              <a:rPr lang="en-US" sz="1200" i="1" dirty="0">
                <a:solidFill>
                  <a:srgbClr val="000000"/>
                </a:solidFill>
              </a:rPr>
              <a:t>common European Digital Competence Framework for </a:t>
            </a:r>
            <a:r>
              <a:rPr lang="en-US" sz="1200" i="1" dirty="0" err="1">
                <a:solidFill>
                  <a:srgbClr val="000000"/>
                </a:solidFill>
              </a:rPr>
              <a:t>Citizensi</a:t>
            </a:r>
            <a:r>
              <a:rPr lang="en-US" sz="1200" dirty="0">
                <a:solidFill>
                  <a:srgbClr val="000000"/>
                </a:solidFill>
              </a:rPr>
              <a:t>, 2014. </a:t>
            </a:r>
            <a:r>
              <a:rPr lang="en-US" sz="1200" dirty="0">
                <a:solidFill>
                  <a:srgbClr val="000000"/>
                </a:solidFill>
                <a:hlinkClick r:id="rId5" invalidUrl="https://www.openeducationeuropa.eu/sites/default/files/DIGCOMP brochure 2014 .pdf"/>
              </a:rPr>
              <a:t>https://</a:t>
            </a:r>
            <a:r>
              <a:rPr lang="en-US" sz="1200" dirty="0" smtClean="0">
                <a:solidFill>
                  <a:srgbClr val="000000"/>
                </a:solidFill>
                <a:hlinkClick r:id="rId6" invalidUrl="https://www.openeducationeuropa.eu/sites/default/files/DIGCOMP brochure 2014 .pdf"/>
              </a:rPr>
              <a:t>www.openeducationeuropa.eu/sites/default/files/DIGCOMP%20brochure%202014%20.pdf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45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err="1" smtClean="0">
                <a:solidFill>
                  <a:schemeClr val="tx1"/>
                </a:solidFill>
              </a:rPr>
              <a:t>DigComp</a:t>
            </a:r>
            <a:r>
              <a:rPr lang="it-IT" sz="1400" b="1" dirty="0" smtClean="0">
                <a:solidFill>
                  <a:schemeClr val="tx1"/>
                </a:solidFill>
              </a:rPr>
              <a:t> 2.0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Report</a:t>
            </a:r>
            <a:r>
              <a:rPr lang="it-IT" sz="1400" dirty="0" smtClean="0">
                <a:solidFill>
                  <a:schemeClr val="tx1"/>
                </a:solidFill>
              </a:rPr>
              <a:t>)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1026" name="Picture 2" descr="https://lh4.googleusercontent.com/ZFIETZN_8F_l_-fhCaJgARQvNVV-HGHwr53YAhnf11WxJGbgEqnAC54_YBEuy0oO2G-utH6FHxgSh50owp_0VcmP9vNIlnmYmPQ8buK1L3J3Fjfz9TPgyXMRvDTSVYZo_sF9UCAWuf37K6p_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4" y="1835201"/>
            <a:ext cx="5070301" cy="47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8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2.0:  the Conceptual Reference Model</a:t>
            </a:r>
            <a:endParaRPr lang="en-US" sz="1400" dirty="0">
              <a:solidFill>
                <a:schemeClr val="tx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Report)</a:t>
            </a:r>
            <a:endParaRPr lang="it-IT" sz="1400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3074" name="Picture 2" descr="https://lh5.googleusercontent.com/d3enLtKTGqXl859ZPOnnpsT4nPPFlXl4iuQ7trbqj-ulEGfI3K_ruXfRGwnbl6uFjsFY1qbMoGcZ9LPR1WbC5uC0YukEbajECT7a1tBHn9XskzkccazZ9CsXMrgfY5-1tsFe9B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" y="1828436"/>
            <a:ext cx="5405672" cy="364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9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2.0:  the Conceptual Reference Model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</a:t>
            </a:r>
            <a:r>
              <a:rPr lang="it-IT" sz="1400" dirty="0" smtClean="0">
                <a:solidFill>
                  <a:schemeClr val="tx1"/>
                </a:solidFill>
              </a:rPr>
              <a:t>Report)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2050" name="Picture 2" descr="https://lh6.googleusercontent.com/WiR3TrWHIn0sVcehhNjaqNoN1V-ULp5Bj3Y5yPkyJiOJyFror9a_ZvtBGBreITHNuuV6XnmR8PU2HoLmwbhA12CdZuxvAdipb4TkJtYu1g5FLKE0GZXgddZ_5wJvgbRAUfemQi9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6" y="1835201"/>
            <a:ext cx="408198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UpAtPqdFi15DvdlRTqqRA9PYoa4NFrS2424vSXJnQUdAFJVI_G0L4SI_88bQy7z5pfDX6kzsyMnOdgfv_D56HznUJQt-12PbmcrM1_3eZInwhHqVbh1T2Vl4FiQgjPaz8jxoRmWwr8Bc1VIrvw">
            <a:hlinkClick r:id="rId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5" y="2771507"/>
            <a:ext cx="4119779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372452" y="1835201"/>
            <a:ext cx="4551096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200" dirty="0" err="1">
                <a:solidFill>
                  <a:schemeClr val="tx1"/>
                </a:solidFill>
              </a:rPr>
              <a:t>Browsing</a:t>
            </a:r>
            <a:r>
              <a:rPr lang="it-IT" sz="1200" dirty="0">
                <a:solidFill>
                  <a:schemeClr val="tx1"/>
                </a:solidFill>
              </a:rPr>
              <a:t>, </a:t>
            </a:r>
            <a:r>
              <a:rPr lang="it-IT" sz="1200" dirty="0" err="1">
                <a:solidFill>
                  <a:schemeClr val="tx1"/>
                </a:solidFill>
              </a:rPr>
              <a:t>searching</a:t>
            </a:r>
            <a:r>
              <a:rPr lang="it-IT" sz="1200" dirty="0">
                <a:solidFill>
                  <a:schemeClr val="tx1"/>
                </a:solidFill>
              </a:rPr>
              <a:t> and </a:t>
            </a:r>
            <a:r>
              <a:rPr lang="it-IT" sz="1200" dirty="0" err="1">
                <a:solidFill>
                  <a:schemeClr val="tx1"/>
                </a:solidFill>
              </a:rPr>
              <a:t>filtering</a:t>
            </a:r>
            <a:r>
              <a:rPr lang="it-IT" sz="1200" dirty="0">
                <a:solidFill>
                  <a:schemeClr val="tx1"/>
                </a:solidFill>
              </a:rPr>
              <a:t> data, information and </a:t>
            </a:r>
            <a:r>
              <a:rPr lang="it-IT" sz="1200" dirty="0" err="1">
                <a:solidFill>
                  <a:schemeClr val="tx1"/>
                </a:solidFill>
              </a:rPr>
              <a:t>digital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content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 smtClean="0">
                <a:solidFill>
                  <a:schemeClr val="tx1"/>
                </a:solidFill>
              </a:rPr>
              <a:t>DB citazionali commerciali: </a:t>
            </a:r>
            <a:r>
              <a:rPr lang="it-IT" sz="1200" dirty="0" err="1">
                <a:solidFill>
                  <a:schemeClr val="tx1"/>
                </a:solidFill>
              </a:rPr>
              <a:t>Scopus</a:t>
            </a:r>
            <a:r>
              <a:rPr lang="it-IT" sz="1200" dirty="0">
                <a:solidFill>
                  <a:schemeClr val="tx1"/>
                </a:solidFill>
              </a:rPr>
              <a:t> e Web of </a:t>
            </a:r>
            <a:r>
              <a:rPr lang="it-IT" sz="1200" dirty="0" smtClean="0">
                <a:solidFill>
                  <a:schemeClr val="tx1"/>
                </a:solidFill>
              </a:rPr>
              <a:t>Science  </a:t>
            </a:r>
            <a:r>
              <a:rPr lang="it-IT" sz="1200" dirty="0">
                <a:solidFill>
                  <a:schemeClr val="tx1"/>
                </a:solidFill>
              </a:rPr>
              <a:t>WOS </a:t>
            </a:r>
            <a:r>
              <a:rPr lang="it-IT" sz="1200" dirty="0" smtClean="0">
                <a:solidFill>
                  <a:schemeClr val="tx1"/>
                </a:solidFill>
              </a:rPr>
              <a:t>+ </a:t>
            </a:r>
            <a:r>
              <a:rPr lang="it-IT" sz="1200" dirty="0">
                <a:solidFill>
                  <a:schemeClr val="tx1"/>
                </a:solidFill>
              </a:rPr>
              <a:t>Motore di ricerca citazionale: Google </a:t>
            </a:r>
            <a:r>
              <a:rPr lang="it-IT" sz="1200" dirty="0" err="1" smtClean="0">
                <a:solidFill>
                  <a:schemeClr val="tx1"/>
                </a:solidFill>
              </a:rPr>
              <a:t>scholar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endParaRPr lang="it-IT" sz="1200" dirty="0" smtClean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 smtClean="0">
                <a:solidFill>
                  <a:schemeClr val="tx1"/>
                </a:solidFill>
              </a:rPr>
              <a:t>DB  </a:t>
            </a:r>
            <a:r>
              <a:rPr lang="it-IT" sz="1200" dirty="0">
                <a:solidFill>
                  <a:schemeClr val="tx1"/>
                </a:solidFill>
              </a:rPr>
              <a:t>ER commerciali ed aperti </a:t>
            </a:r>
            <a:r>
              <a:rPr lang="it-IT" sz="1200" dirty="0" smtClean="0">
                <a:solidFill>
                  <a:schemeClr val="tx1"/>
                </a:solidFill>
              </a:rPr>
              <a:t>- </a:t>
            </a:r>
            <a:r>
              <a:rPr lang="it-IT" sz="1200" dirty="0" err="1">
                <a:solidFill>
                  <a:schemeClr val="tx1"/>
                </a:solidFill>
              </a:rPr>
              <a:t>Pubmed</a:t>
            </a:r>
            <a:r>
              <a:rPr lang="it-IT" sz="1200" dirty="0">
                <a:solidFill>
                  <a:schemeClr val="tx1"/>
                </a:solidFill>
              </a:rPr>
              <a:t> - Cataloghi - </a:t>
            </a:r>
            <a:r>
              <a:rPr lang="it-IT" sz="1200" dirty="0" err="1">
                <a:solidFill>
                  <a:schemeClr val="tx1"/>
                </a:solidFill>
              </a:rPr>
              <a:t>Institutional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repository</a:t>
            </a:r>
            <a:r>
              <a:rPr lang="it-IT" sz="1200" dirty="0">
                <a:solidFill>
                  <a:schemeClr val="tx1"/>
                </a:solidFill>
              </a:rPr>
              <a:t> IR – </a:t>
            </a:r>
            <a:r>
              <a:rPr lang="it-IT" sz="1200" dirty="0" err="1">
                <a:solidFill>
                  <a:schemeClr val="tx1"/>
                </a:solidFill>
              </a:rPr>
              <a:t>Disciplinary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Repository</a:t>
            </a:r>
            <a:r>
              <a:rPr lang="it-IT" sz="1200" dirty="0">
                <a:solidFill>
                  <a:schemeClr val="tx1"/>
                </a:solidFill>
              </a:rPr>
              <a:t> – Open </a:t>
            </a:r>
            <a:r>
              <a:rPr lang="it-IT" sz="1200" dirty="0" err="1">
                <a:solidFill>
                  <a:schemeClr val="tx1"/>
                </a:solidFill>
              </a:rPr>
              <a:t>Journals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OJS </a:t>
            </a:r>
            <a:r>
              <a:rPr lang="it-IT" sz="1200" dirty="0">
                <a:solidFill>
                  <a:schemeClr val="tx1"/>
                </a:solidFill>
              </a:rPr>
              <a:t> - DOAJ – DOAB – </a:t>
            </a:r>
            <a:r>
              <a:rPr lang="it-IT" sz="1200" dirty="0" err="1" smtClean="0">
                <a:solidFill>
                  <a:schemeClr val="tx1"/>
                </a:solidFill>
              </a:rPr>
              <a:t>OpenAIRE</a:t>
            </a:r>
            <a:r>
              <a:rPr lang="it-IT" sz="1200" dirty="0" smtClean="0">
                <a:solidFill>
                  <a:schemeClr val="tx1"/>
                </a:solidFill>
              </a:rPr>
              <a:t> – </a:t>
            </a:r>
            <a:r>
              <a:rPr lang="it-IT" sz="1200" dirty="0" err="1" smtClean="0">
                <a:solidFill>
                  <a:schemeClr val="tx1"/>
                </a:solidFill>
              </a:rPr>
              <a:t>Zenodo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</a:rPr>
              <a:t>- Open Science Framework </a:t>
            </a:r>
            <a:r>
              <a:rPr lang="it-IT" sz="1200" dirty="0" smtClean="0">
                <a:solidFill>
                  <a:schemeClr val="tx1"/>
                </a:solidFill>
              </a:rPr>
              <a:t> - </a:t>
            </a:r>
            <a:r>
              <a:rPr lang="it-IT" sz="1200" dirty="0" err="1" smtClean="0">
                <a:solidFill>
                  <a:schemeClr val="tx1"/>
                </a:solidFill>
              </a:rPr>
              <a:t>Wikimedia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</a:rPr>
              <a:t>Foundation </a:t>
            </a:r>
            <a:r>
              <a:rPr lang="it-IT" sz="1200" dirty="0" smtClean="0">
                <a:solidFill>
                  <a:schemeClr val="tx1"/>
                </a:solidFill>
              </a:rPr>
              <a:t>– Editori – Website istituzionali o disciplinari – Blog e </a:t>
            </a:r>
            <a:r>
              <a:rPr lang="it-IT" sz="1200" dirty="0" err="1" smtClean="0">
                <a:solidFill>
                  <a:schemeClr val="tx1"/>
                </a:solidFill>
              </a:rPr>
              <a:t>bloggers</a:t>
            </a:r>
            <a:endParaRPr lang="it-IT" sz="1200" dirty="0">
              <a:solidFill>
                <a:schemeClr val="tx1"/>
              </a:solidFill>
            </a:endParaRPr>
          </a:p>
          <a:p>
            <a:pPr fontAlgn="base"/>
            <a:r>
              <a:rPr lang="it-IT" sz="1200" dirty="0" err="1">
                <a:solidFill>
                  <a:schemeClr val="tx1"/>
                </a:solidFill>
              </a:rPr>
              <a:t>Evaluating</a:t>
            </a:r>
            <a:r>
              <a:rPr lang="it-IT" sz="1200" dirty="0">
                <a:solidFill>
                  <a:schemeClr val="tx1"/>
                </a:solidFill>
              </a:rPr>
              <a:t> data, information and </a:t>
            </a:r>
            <a:r>
              <a:rPr lang="it-IT" sz="1200" dirty="0" err="1">
                <a:solidFill>
                  <a:schemeClr val="tx1"/>
                </a:solidFill>
              </a:rPr>
              <a:t>digital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content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“Fama” in ambito scientifico - Impatto citazionale e metriche citazionali – Databases citazionali DB commerciali: </a:t>
            </a:r>
            <a:r>
              <a:rPr lang="it-IT" sz="1200" dirty="0" err="1">
                <a:solidFill>
                  <a:schemeClr val="tx1"/>
                </a:solidFill>
              </a:rPr>
              <a:t>Scopus</a:t>
            </a:r>
            <a:r>
              <a:rPr lang="it-IT" sz="1200" dirty="0">
                <a:solidFill>
                  <a:schemeClr val="tx1"/>
                </a:solidFill>
              </a:rPr>
              <a:t> e Web of Science WOS – Motore di ricerca citazionale: Google </a:t>
            </a:r>
            <a:r>
              <a:rPr lang="it-IT" sz="1200" dirty="0" err="1" smtClean="0">
                <a:solidFill>
                  <a:schemeClr val="tx1"/>
                </a:solidFill>
              </a:rPr>
              <a:t>scholar</a:t>
            </a:r>
            <a:r>
              <a:rPr lang="it-IT" sz="1200" dirty="0" smtClean="0">
                <a:solidFill>
                  <a:schemeClr val="tx1"/>
                </a:solidFill>
              </a:rPr>
              <a:t> - Cataloghi – Vedi le risorse citate sopra</a:t>
            </a:r>
            <a:endParaRPr lang="it-IT" sz="1200" dirty="0">
              <a:solidFill>
                <a:schemeClr val="tx1"/>
              </a:solidFill>
            </a:endParaRPr>
          </a:p>
          <a:p>
            <a:pPr fontAlgn="base"/>
            <a:r>
              <a:rPr lang="it-IT" sz="1200" dirty="0" err="1">
                <a:solidFill>
                  <a:schemeClr val="tx1"/>
                </a:solidFill>
              </a:rPr>
              <a:t>Managing</a:t>
            </a:r>
            <a:r>
              <a:rPr lang="it-IT" sz="1200" dirty="0">
                <a:solidFill>
                  <a:schemeClr val="tx1"/>
                </a:solidFill>
              </a:rPr>
              <a:t> data, information and </a:t>
            </a:r>
            <a:r>
              <a:rPr lang="it-IT" sz="1200" dirty="0" err="1">
                <a:solidFill>
                  <a:schemeClr val="tx1"/>
                </a:solidFill>
              </a:rPr>
              <a:t>digital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content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Reference Management Software RMS: free: </a:t>
            </a:r>
            <a:r>
              <a:rPr lang="it-IT" sz="1200" dirty="0" err="1">
                <a:solidFill>
                  <a:schemeClr val="tx1"/>
                </a:solidFill>
              </a:rPr>
              <a:t>Mendeley</a:t>
            </a:r>
            <a:r>
              <a:rPr lang="it-IT" sz="1200" dirty="0">
                <a:solidFill>
                  <a:schemeClr val="tx1"/>
                </a:solidFill>
              </a:rPr>
              <a:t> (free ora </a:t>
            </a:r>
            <a:r>
              <a:rPr lang="it-IT" sz="1200" dirty="0" err="1">
                <a:solidFill>
                  <a:schemeClr val="tx1"/>
                </a:solidFill>
              </a:rPr>
              <a:t>Elsevier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Scopus</a:t>
            </a:r>
            <a:r>
              <a:rPr lang="it-IT" sz="1200" dirty="0">
                <a:solidFill>
                  <a:schemeClr val="tx1"/>
                </a:solidFill>
              </a:rPr>
              <a:t>) – </a:t>
            </a:r>
            <a:r>
              <a:rPr lang="it-IT" sz="1200" dirty="0" err="1">
                <a:solidFill>
                  <a:schemeClr val="tx1"/>
                </a:solidFill>
              </a:rPr>
              <a:t>Zotero</a:t>
            </a:r>
            <a:r>
              <a:rPr lang="it-IT" sz="1200" dirty="0">
                <a:solidFill>
                  <a:schemeClr val="tx1"/>
                </a:solidFill>
              </a:rPr>
              <a:t> – </a:t>
            </a:r>
            <a:r>
              <a:rPr lang="it-IT" sz="1200" dirty="0" err="1">
                <a:solidFill>
                  <a:schemeClr val="tx1"/>
                </a:solidFill>
              </a:rPr>
              <a:t>CiteUlike</a:t>
            </a:r>
            <a:r>
              <a:rPr lang="it-IT" sz="1200" dirty="0">
                <a:solidFill>
                  <a:schemeClr val="tx1"/>
                </a:solidFill>
              </a:rPr>
              <a:t> – non free: legati ai </a:t>
            </a:r>
            <a:r>
              <a:rPr lang="it-IT" sz="1200" dirty="0" err="1">
                <a:solidFill>
                  <a:schemeClr val="tx1"/>
                </a:solidFill>
              </a:rPr>
              <a:t>db</a:t>
            </a:r>
            <a:r>
              <a:rPr lang="it-IT" sz="1200" dirty="0">
                <a:solidFill>
                  <a:schemeClr val="tx1"/>
                </a:solidFill>
              </a:rPr>
              <a:t> commerciali o legati agli Editori – </a:t>
            </a:r>
            <a:r>
              <a:rPr lang="it-IT" sz="1200" dirty="0" err="1">
                <a:solidFill>
                  <a:schemeClr val="tx1"/>
                </a:solidFill>
              </a:rPr>
              <a:t>Feed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Really</a:t>
            </a:r>
            <a:r>
              <a:rPr lang="it-IT" sz="1200" dirty="0">
                <a:solidFill>
                  <a:schemeClr val="tx1"/>
                </a:solidFill>
              </a:rPr>
              <a:t> Simple </a:t>
            </a:r>
            <a:r>
              <a:rPr lang="it-IT" sz="1200" dirty="0" err="1">
                <a:solidFill>
                  <a:schemeClr val="tx1"/>
                </a:solidFill>
              </a:rPr>
              <a:t>Syndicator</a:t>
            </a:r>
            <a:r>
              <a:rPr lang="it-IT" sz="1200" dirty="0">
                <a:solidFill>
                  <a:schemeClr val="tx1"/>
                </a:solidFill>
              </a:rPr>
              <a:t> RSS: </a:t>
            </a:r>
            <a:r>
              <a:rPr lang="it-IT" sz="1200" dirty="0" err="1">
                <a:solidFill>
                  <a:schemeClr val="tx1"/>
                </a:solidFill>
              </a:rPr>
              <a:t>Feedly</a:t>
            </a:r>
            <a:r>
              <a:rPr lang="it-IT" sz="1200" dirty="0">
                <a:solidFill>
                  <a:schemeClr val="tx1"/>
                </a:solidFill>
              </a:rPr>
              <a:t> (</a:t>
            </a:r>
            <a:r>
              <a:rPr lang="it-IT" sz="1200" dirty="0" err="1">
                <a:solidFill>
                  <a:schemeClr val="tx1"/>
                </a:solidFill>
              </a:rPr>
              <a:t>semantic</a:t>
            </a:r>
            <a:r>
              <a:rPr lang="it-IT" sz="1200" dirty="0">
                <a:solidFill>
                  <a:schemeClr val="tx1"/>
                </a:solidFill>
              </a:rPr>
              <a:t> web</a:t>
            </a:r>
            <a:r>
              <a:rPr lang="it-IT" sz="1200" dirty="0" smtClean="0">
                <a:solidFill>
                  <a:schemeClr val="tx1"/>
                </a:solidFill>
              </a:rPr>
              <a:t>)</a:t>
            </a:r>
          </a:p>
          <a:p>
            <a:pPr fontAlgn="base"/>
            <a:r>
              <a:rPr lang="it-IT" sz="1200" dirty="0" smtClean="0">
                <a:solidFill>
                  <a:schemeClr val="tx1"/>
                </a:solidFill>
              </a:rPr>
              <a:t>NB: </a:t>
            </a:r>
            <a:r>
              <a:rPr lang="it-IT" sz="1200" dirty="0" err="1" smtClean="0">
                <a:solidFill>
                  <a:schemeClr val="tx1"/>
                </a:solidFill>
              </a:rPr>
              <a:t>Libguide</a:t>
            </a:r>
            <a:r>
              <a:rPr lang="it-IT" sz="1200" dirty="0">
                <a:solidFill>
                  <a:schemeClr val="tx1"/>
                </a:solidFill>
              </a:rPr>
              <a:t> utile: </a:t>
            </a:r>
            <a:r>
              <a:rPr lang="it-IT" sz="1200" dirty="0">
                <a:solidFill>
                  <a:schemeClr val="tx1"/>
                </a:solidFill>
                <a:hlinkClick r:id="rId7"/>
              </a:rPr>
              <a:t>http://</a:t>
            </a:r>
            <a:r>
              <a:rPr lang="it-IT" sz="1200" dirty="0" smtClean="0">
                <a:solidFill>
                  <a:schemeClr val="tx1"/>
                </a:solidFill>
                <a:hlinkClick r:id="rId7"/>
              </a:rPr>
              <a:t>libguides.oulu.fi/c.php?g=124852&amp;p=816775</a:t>
            </a:r>
            <a:endParaRPr lang="it-IT" sz="1200" dirty="0" smtClean="0">
              <a:solidFill>
                <a:schemeClr val="tx1"/>
              </a:solidFill>
            </a:endParaRPr>
          </a:p>
          <a:p>
            <a:pPr fontAlgn="base"/>
            <a:r>
              <a:rPr lang="it-IT" sz="1200" dirty="0" smtClean="0">
                <a:solidFill>
                  <a:schemeClr val="tx1"/>
                </a:solidFill>
              </a:rPr>
              <a:t>Cercare presso istituzioni di ricerca (straniere) le «</a:t>
            </a:r>
            <a:r>
              <a:rPr lang="it-IT" sz="1200" dirty="0" err="1" smtClean="0">
                <a:solidFill>
                  <a:schemeClr val="tx1"/>
                </a:solidFill>
              </a:rPr>
              <a:t>Libguides</a:t>
            </a:r>
            <a:r>
              <a:rPr lang="it-IT" sz="1200" dirty="0" smtClean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2007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124744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Anni ‘80-’90</a:t>
            </a:r>
          </a:p>
          <a:p>
            <a:r>
              <a:rPr lang="it-IT" sz="1600" dirty="0">
                <a:solidFill>
                  <a:schemeClr val="tx1"/>
                </a:solidFill>
              </a:rPr>
              <a:t>I modelli di apprendimento proposti sono focalizzati sulla scuola behavioristica.</a:t>
            </a: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b="1" dirty="0">
                <a:solidFill>
                  <a:schemeClr val="tx1"/>
                </a:solidFill>
              </a:rPr>
              <a:t>1985</a:t>
            </a:r>
            <a:r>
              <a:rPr lang="it-IT" sz="1600" dirty="0">
                <a:solidFill>
                  <a:schemeClr val="tx1"/>
                </a:solidFill>
              </a:rPr>
              <a:t>, Carol </a:t>
            </a:r>
            <a:r>
              <a:rPr lang="it-IT" sz="1600" dirty="0" err="1">
                <a:solidFill>
                  <a:schemeClr val="tx1"/>
                </a:solidFill>
              </a:rPr>
              <a:t>Kuhlthau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Ricerca informativa, si passa dal processo di addestramento a quello di apprendimento.</a:t>
            </a: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b="1" dirty="0">
                <a:solidFill>
                  <a:schemeClr val="tx1"/>
                </a:solidFill>
              </a:rPr>
              <a:t>1994</a:t>
            </a:r>
            <a:r>
              <a:rPr lang="it-IT" sz="1600" dirty="0">
                <a:solidFill>
                  <a:schemeClr val="tx1"/>
                </a:solidFill>
              </a:rPr>
              <a:t>, </a:t>
            </a:r>
            <a:r>
              <a:rPr lang="it-IT" sz="1600" dirty="0" err="1">
                <a:solidFill>
                  <a:schemeClr val="tx1"/>
                </a:solidFill>
              </a:rPr>
              <a:t>Cristine</a:t>
            </a:r>
            <a:r>
              <a:rPr lang="it-IT" sz="1600" dirty="0">
                <a:solidFill>
                  <a:schemeClr val="tx1"/>
                </a:solidFill>
              </a:rPr>
              <a:t> Bruce</a:t>
            </a:r>
          </a:p>
          <a:p>
            <a:r>
              <a:rPr lang="it-IT" sz="1600" dirty="0">
                <a:solidFill>
                  <a:schemeClr val="tx1"/>
                </a:solidFill>
              </a:rPr>
              <a:t>Apprendimento costruttivista anziché comportamentista:</a:t>
            </a:r>
          </a:p>
          <a:p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information </a:t>
            </a:r>
            <a:r>
              <a:rPr lang="it-IT" sz="1600" dirty="0" err="1">
                <a:solidFill>
                  <a:schemeClr val="tx1"/>
                </a:solidFill>
              </a:rPr>
              <a:t>instruction</a:t>
            </a:r>
            <a:r>
              <a:rPr lang="it-IT" sz="1600" dirty="0">
                <a:solidFill>
                  <a:schemeClr val="tx1"/>
                </a:solidFill>
              </a:rPr>
              <a:t> vs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Information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Il modello </a:t>
            </a:r>
            <a:r>
              <a:rPr lang="it-IT" sz="1600" dirty="0">
                <a:solidFill>
                  <a:schemeClr val="tx1"/>
                </a:solidFill>
              </a:rPr>
              <a:t>innovativo propone la capacità di qualità nella selezione, nell’uso, nell’elaborazione e visualizzazione dell’informazione</a:t>
            </a:r>
            <a:r>
              <a:rPr lang="it-IT" sz="1600" dirty="0" smtClean="0">
                <a:solidFill>
                  <a:schemeClr val="tx1"/>
                </a:solidFill>
              </a:rPr>
              <a:t>. Si cerca di stabilire un approccio dedicato alle capacità di colui che ha una necessità informativa nel costruire un percorso articolato per sviluppare le capacità di ricerca.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/>
            </a:r>
            <a:br>
              <a:rPr lang="it-IT" sz="1600" dirty="0">
                <a:solidFill>
                  <a:schemeClr val="tx1"/>
                </a:solidFill>
              </a:rPr>
            </a:br>
            <a:r>
              <a:rPr lang="it-IT" sz="1600" dirty="0">
                <a:solidFill>
                  <a:schemeClr val="tx1"/>
                </a:solidFill>
              </a:rPr>
              <a:t>Permangono comunque i modelli </a:t>
            </a:r>
            <a:r>
              <a:rPr lang="it-IT" sz="1600" dirty="0" smtClean="0">
                <a:solidFill>
                  <a:schemeClr val="tx1"/>
                </a:solidFill>
              </a:rPr>
              <a:t>comportamentisti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insieme agli studi di Bruce che spinge sulla direzione costruttivista.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Ballestra</a:t>
            </a:r>
            <a:r>
              <a:rPr lang="it-IT" sz="1600" dirty="0">
                <a:solidFill>
                  <a:schemeClr val="tx1"/>
                </a:solidFill>
              </a:rPr>
              <a:t>, L. (2011). </a:t>
            </a:r>
            <a:r>
              <a:rPr lang="it-IT" sz="1600" i="1" dirty="0">
                <a:solidFill>
                  <a:schemeClr val="tx1"/>
                </a:solidFill>
              </a:rPr>
              <a:t>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in Biblioteca</a:t>
            </a:r>
            <a:r>
              <a:rPr lang="it-IT" sz="1600" dirty="0">
                <a:solidFill>
                  <a:schemeClr val="tx1"/>
                </a:solidFill>
              </a:rPr>
              <a:t>. Milano: </a:t>
            </a:r>
            <a:r>
              <a:rPr lang="it-IT" sz="1600" dirty="0" smtClean="0">
                <a:solidFill>
                  <a:schemeClr val="tx1"/>
                </a:solidFill>
              </a:rPr>
              <a:t>Bibliografica.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2"/>
            <a:ext cx="1607091" cy="68690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235848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677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2.0 - the Conceptual Reference Model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Report), p. 8.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499992" y="1844121"/>
            <a:ext cx="4423556" cy="33239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Interacting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through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technologies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Google </a:t>
            </a:r>
            <a:r>
              <a:rPr lang="it-IT" sz="1400" dirty="0" err="1">
                <a:solidFill>
                  <a:schemeClr val="tx1"/>
                </a:solidFill>
              </a:rPr>
              <a:t>hangout</a:t>
            </a:r>
            <a:r>
              <a:rPr lang="it-IT" sz="1400" dirty="0">
                <a:solidFill>
                  <a:schemeClr val="tx1"/>
                </a:solidFill>
              </a:rPr>
              <a:t> –  Skype </a:t>
            </a:r>
            <a:r>
              <a:rPr lang="it-IT" sz="1400" dirty="0" smtClean="0">
                <a:solidFill>
                  <a:schemeClr val="tx1"/>
                </a:solidFill>
              </a:rPr>
              <a:t>– MOODLE - SLACK</a:t>
            </a:r>
            <a:endParaRPr lang="it-IT" sz="1400" dirty="0">
              <a:solidFill>
                <a:schemeClr val="tx1"/>
              </a:solidFill>
            </a:endParaRP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Sharing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through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technologies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Google drive </a:t>
            </a:r>
            <a:r>
              <a:rPr lang="it-IT" sz="1400" dirty="0" smtClean="0">
                <a:solidFill>
                  <a:schemeClr val="tx1"/>
                </a:solidFill>
              </a:rPr>
              <a:t>– Google </a:t>
            </a:r>
            <a:r>
              <a:rPr lang="it-IT" sz="1400" dirty="0" err="1" smtClean="0">
                <a:solidFill>
                  <a:schemeClr val="tx1"/>
                </a:solidFill>
              </a:rPr>
              <a:t>Groups</a:t>
            </a:r>
            <a:r>
              <a:rPr lang="it-IT" sz="1400" dirty="0" smtClean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Dropbox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Gifthub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Wiki</a:t>
            </a:r>
            <a:r>
              <a:rPr lang="it-IT" sz="1400" dirty="0">
                <a:solidFill>
                  <a:schemeClr val="tx1"/>
                </a:solidFill>
              </a:rPr>
              <a:t>*  - </a:t>
            </a:r>
            <a:r>
              <a:rPr lang="it-IT" sz="1400" dirty="0" err="1">
                <a:solidFill>
                  <a:schemeClr val="tx1"/>
                </a:solidFill>
              </a:rPr>
              <a:t>Infografiche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– MOODLE – SLACK – Open Science Framework</a:t>
            </a:r>
            <a:endParaRPr lang="it-IT" sz="1400" dirty="0">
              <a:solidFill>
                <a:schemeClr val="tx1"/>
              </a:solidFill>
            </a:endParaRP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Engaging</a:t>
            </a:r>
            <a:r>
              <a:rPr lang="it-IT" sz="1400" dirty="0">
                <a:solidFill>
                  <a:schemeClr val="tx1"/>
                </a:solidFill>
              </a:rPr>
              <a:t> in </a:t>
            </a:r>
            <a:r>
              <a:rPr lang="it-IT" sz="1400" dirty="0" err="1">
                <a:solidFill>
                  <a:schemeClr val="tx1"/>
                </a:solidFill>
              </a:rPr>
              <a:t>citizenship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through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technologies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400" dirty="0" err="1">
                <a:solidFill>
                  <a:schemeClr val="tx1"/>
                </a:solidFill>
              </a:rPr>
              <a:t>Goolge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maps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Openstreetmap</a:t>
            </a:r>
            <a:r>
              <a:rPr lang="it-IT" sz="1400" dirty="0">
                <a:solidFill>
                  <a:schemeClr val="tx1"/>
                </a:solidFill>
              </a:rPr>
              <a:t> - </a:t>
            </a:r>
            <a:r>
              <a:rPr lang="it-IT" sz="1400" dirty="0" err="1">
                <a:solidFill>
                  <a:schemeClr val="tx1"/>
                </a:solidFill>
              </a:rPr>
              <a:t>Geodata</a:t>
            </a:r>
            <a:r>
              <a:rPr lang="it-IT" sz="1400" dirty="0">
                <a:solidFill>
                  <a:schemeClr val="tx1"/>
                </a:solidFill>
              </a:rPr>
              <a:t> Pegaso – </a:t>
            </a:r>
            <a:r>
              <a:rPr lang="it-IT" sz="1400" dirty="0" err="1">
                <a:solidFill>
                  <a:schemeClr val="tx1"/>
                </a:solidFill>
              </a:rPr>
              <a:t>Infografiche</a:t>
            </a:r>
            <a:r>
              <a:rPr lang="it-IT" sz="1400" dirty="0">
                <a:solidFill>
                  <a:schemeClr val="tx1"/>
                </a:solidFill>
              </a:rPr>
              <a:t> - </a:t>
            </a:r>
            <a:r>
              <a:rPr lang="it-IT" sz="1400" dirty="0" err="1">
                <a:solidFill>
                  <a:schemeClr val="tx1"/>
                </a:solidFill>
              </a:rPr>
              <a:t>Europeana</a:t>
            </a:r>
            <a:endParaRPr lang="it-IT" sz="1400" dirty="0">
              <a:solidFill>
                <a:schemeClr val="tx1"/>
              </a:solidFill>
            </a:endParaRP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Collaborating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through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technologies</a:t>
            </a:r>
            <a:endParaRPr lang="it-IT" sz="1400" dirty="0">
              <a:solidFill>
                <a:schemeClr val="tx1"/>
              </a:solidFill>
            </a:endParaRP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Google drive – Google </a:t>
            </a:r>
            <a:r>
              <a:rPr lang="it-IT" sz="1400" dirty="0" err="1">
                <a:solidFill>
                  <a:schemeClr val="tx1"/>
                </a:solidFill>
              </a:rPr>
              <a:t>Groups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Dropbox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Gifthub</a:t>
            </a:r>
            <a:r>
              <a:rPr lang="it-IT" sz="1400" dirty="0">
                <a:solidFill>
                  <a:schemeClr val="tx1"/>
                </a:solidFill>
              </a:rPr>
              <a:t> – </a:t>
            </a:r>
            <a:r>
              <a:rPr lang="it-IT" sz="1400" dirty="0" err="1">
                <a:solidFill>
                  <a:schemeClr val="tx1"/>
                </a:solidFill>
              </a:rPr>
              <a:t>Wiki</a:t>
            </a:r>
            <a:r>
              <a:rPr lang="it-IT" sz="1400" dirty="0">
                <a:solidFill>
                  <a:schemeClr val="tx1"/>
                </a:solidFill>
              </a:rPr>
              <a:t>*  - </a:t>
            </a:r>
            <a:r>
              <a:rPr lang="it-IT" sz="1400" dirty="0" err="1">
                <a:solidFill>
                  <a:schemeClr val="tx1"/>
                </a:solidFill>
              </a:rPr>
              <a:t>Infografiche</a:t>
            </a:r>
            <a:r>
              <a:rPr lang="it-IT" sz="1400" dirty="0">
                <a:solidFill>
                  <a:schemeClr val="tx1"/>
                </a:solidFill>
              </a:rPr>
              <a:t> – MOODLE – SLACK – Open Science Framework</a:t>
            </a:r>
          </a:p>
          <a:p>
            <a:pPr fontAlgn="base"/>
            <a:r>
              <a:rPr lang="it-IT" sz="1400" dirty="0" smtClean="0">
                <a:solidFill>
                  <a:schemeClr val="tx1"/>
                </a:solidFill>
              </a:rPr>
              <a:t>Netiquette </a:t>
            </a:r>
            <a:endParaRPr lang="it-IT" sz="1400" dirty="0">
              <a:solidFill>
                <a:schemeClr val="tx1"/>
              </a:solidFill>
            </a:endParaRP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Managing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identity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100" name="Picture 4" descr="https://lh6.googleusercontent.com/SOAVMR3CtwGtvR4z5Pb8fzswoLHkuSM8b5t1vUBRiUxAEgQ983qZdwlayTDnhDuMZB7w3RI1RHERHruO07NIbUSpnvSExJhdiDOcHfL6Vjwly0ogIjrNDXzePFAnoyo6tbJ8k8IxBne_Kz-T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5" y="1804143"/>
            <a:ext cx="4119779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4.googleusercontent.com/EqAmGpdGnsDnvBckZF4he0HcyVDqriX3WlmsJjK32FzXf2hIR_GpNMKdECiKMToakd0g4-EcHiIHCsrArVH1jVP6Sl5tDvf79IMUzGzcPjxQMZBI-HQXouKxh-_I8cN_b9u3YFfHp6guN72i_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5" y="2666336"/>
            <a:ext cx="4155232" cy="285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2.0 - the Conceptual Reference Model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</a:t>
            </a:r>
            <a:r>
              <a:rPr lang="it-IT" sz="1400" dirty="0" smtClean="0">
                <a:solidFill>
                  <a:schemeClr val="tx1"/>
                </a:solidFill>
              </a:rPr>
              <a:t>Report)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503802" y="1831459"/>
            <a:ext cx="4405111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200" dirty="0" err="1">
                <a:solidFill>
                  <a:schemeClr val="tx1"/>
                </a:solidFill>
              </a:rPr>
              <a:t>Developing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digital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content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endParaRPr lang="it-IT" sz="1200" dirty="0" smtClean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 err="1" smtClean="0">
                <a:solidFill>
                  <a:schemeClr val="tx1"/>
                </a:solidFill>
              </a:rPr>
              <a:t>SitiWeb</a:t>
            </a:r>
            <a:r>
              <a:rPr lang="it-IT" sz="1200" dirty="0" smtClean="0">
                <a:solidFill>
                  <a:schemeClr val="tx1"/>
                </a:solidFill>
              </a:rPr>
              <a:t> e Blog – CMS - </a:t>
            </a:r>
            <a:r>
              <a:rPr lang="it-IT" sz="1200" dirty="0">
                <a:solidFill>
                  <a:schemeClr val="tx1"/>
                </a:solidFill>
              </a:rPr>
              <a:t>MOODLE </a:t>
            </a:r>
            <a:r>
              <a:rPr lang="it-IT" sz="1200" dirty="0" smtClean="0">
                <a:solidFill>
                  <a:schemeClr val="tx1"/>
                </a:solidFill>
              </a:rPr>
              <a:t>- </a:t>
            </a:r>
            <a:r>
              <a:rPr lang="it-IT" sz="1200" dirty="0" err="1" smtClean="0">
                <a:solidFill>
                  <a:schemeClr val="tx1"/>
                </a:solidFill>
              </a:rPr>
              <a:t>Wordpress</a:t>
            </a:r>
            <a:r>
              <a:rPr lang="it-IT" sz="1200" dirty="0" smtClean="0">
                <a:solidFill>
                  <a:schemeClr val="tx1"/>
                </a:solidFill>
              </a:rPr>
              <a:t> – Produrre </a:t>
            </a:r>
            <a:r>
              <a:rPr lang="it-IT" sz="1200" dirty="0" err="1" smtClean="0">
                <a:solidFill>
                  <a:schemeClr val="tx1"/>
                </a:solidFill>
              </a:rPr>
              <a:t>Ebook</a:t>
            </a:r>
            <a:r>
              <a:rPr lang="it-IT" sz="1200" dirty="0" smtClean="0">
                <a:solidFill>
                  <a:schemeClr val="tx1"/>
                </a:solidFill>
              </a:rPr>
              <a:t> con </a:t>
            </a:r>
            <a:r>
              <a:rPr lang="it-IT" sz="1200" dirty="0" err="1">
                <a:solidFill>
                  <a:schemeClr val="tx1"/>
                </a:solidFill>
              </a:rPr>
              <a:t>Epub</a:t>
            </a:r>
            <a:r>
              <a:rPr lang="it-IT" sz="1200" dirty="0">
                <a:solidFill>
                  <a:schemeClr val="tx1"/>
                </a:solidFill>
              </a:rPr>
              <a:t>  http://www.liberliber.it/online/opere/libri/ (</a:t>
            </a:r>
            <a:r>
              <a:rPr lang="it-IT" sz="1200" dirty="0" err="1">
                <a:solidFill>
                  <a:schemeClr val="tx1"/>
                </a:solidFill>
              </a:rPr>
              <a:t>Epubeditor</a:t>
            </a:r>
            <a:r>
              <a:rPr lang="it-IT" sz="1200" dirty="0">
                <a:solidFill>
                  <a:schemeClr val="tx1"/>
                </a:solidFill>
              </a:rPr>
              <a:t>) </a:t>
            </a:r>
            <a:r>
              <a:rPr lang="it-IT" sz="1200" dirty="0" smtClean="0">
                <a:solidFill>
                  <a:schemeClr val="tx1"/>
                </a:solidFill>
              </a:rPr>
              <a:t> – Usare Riviste Online come </a:t>
            </a:r>
            <a:r>
              <a:rPr lang="it-IT" sz="1200" dirty="0">
                <a:solidFill>
                  <a:schemeClr val="tx1"/>
                </a:solidFill>
              </a:rPr>
              <a:t>Scoop </a:t>
            </a:r>
            <a:r>
              <a:rPr lang="it-IT" sz="1200" dirty="0" smtClean="0">
                <a:solidFill>
                  <a:schemeClr val="tx1"/>
                </a:solidFill>
              </a:rPr>
              <a:t>oppure </a:t>
            </a:r>
            <a:r>
              <a:rPr lang="it-IT" sz="1200" dirty="0" err="1" smtClean="0">
                <a:solidFill>
                  <a:schemeClr val="tx1"/>
                </a:solidFill>
              </a:rPr>
              <a:t>FlipBoard</a:t>
            </a:r>
            <a:r>
              <a:rPr lang="it-IT" sz="1200" dirty="0" smtClean="0">
                <a:solidFill>
                  <a:schemeClr val="tx1"/>
                </a:solidFill>
              </a:rPr>
              <a:t> – Creare Open </a:t>
            </a:r>
            <a:r>
              <a:rPr lang="it-IT" sz="1200" dirty="0">
                <a:solidFill>
                  <a:schemeClr val="tx1"/>
                </a:solidFill>
              </a:rPr>
              <a:t>Educational </a:t>
            </a:r>
            <a:r>
              <a:rPr lang="it-IT" sz="1200" dirty="0" err="1">
                <a:solidFill>
                  <a:schemeClr val="tx1"/>
                </a:solidFill>
              </a:rPr>
              <a:t>Resources</a:t>
            </a:r>
            <a:r>
              <a:rPr lang="it-IT" sz="1200" dirty="0">
                <a:solidFill>
                  <a:schemeClr val="tx1"/>
                </a:solidFill>
              </a:rPr>
              <a:t> OER – MOODLE </a:t>
            </a:r>
            <a:r>
              <a:rPr lang="it-IT" sz="1200" dirty="0" smtClean="0">
                <a:solidFill>
                  <a:schemeClr val="tx1"/>
                </a:solidFill>
              </a:rPr>
              <a:t>– </a:t>
            </a:r>
            <a:r>
              <a:rPr lang="it-IT" sz="1200" dirty="0" err="1" smtClean="0">
                <a:solidFill>
                  <a:schemeClr val="tx1"/>
                </a:solidFill>
              </a:rPr>
              <a:t>Wiki</a:t>
            </a:r>
            <a:r>
              <a:rPr lang="it-IT" sz="1200" dirty="0" smtClean="0">
                <a:solidFill>
                  <a:schemeClr val="tx1"/>
                </a:solidFill>
              </a:rPr>
              <a:t> – Usare OJS per Riviste Online (Gold Road)</a:t>
            </a:r>
            <a:endParaRPr lang="it-IT" sz="1200" dirty="0">
              <a:solidFill>
                <a:schemeClr val="tx1"/>
              </a:solidFill>
            </a:endParaRPr>
          </a:p>
          <a:p>
            <a:pPr fontAlgn="base"/>
            <a:r>
              <a:rPr lang="it-IT" sz="1200" dirty="0" err="1">
                <a:solidFill>
                  <a:schemeClr val="tx1"/>
                </a:solidFill>
              </a:rPr>
              <a:t>Integrating</a:t>
            </a:r>
            <a:r>
              <a:rPr lang="it-IT" sz="1200" dirty="0">
                <a:solidFill>
                  <a:schemeClr val="tx1"/>
                </a:solidFill>
              </a:rPr>
              <a:t> and re-</a:t>
            </a:r>
            <a:r>
              <a:rPr lang="it-IT" sz="1200" dirty="0" err="1">
                <a:solidFill>
                  <a:schemeClr val="tx1"/>
                </a:solidFill>
              </a:rPr>
              <a:t>elaborating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digital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content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Google drive – </a:t>
            </a:r>
            <a:r>
              <a:rPr lang="it-IT" sz="1200" dirty="0" err="1">
                <a:solidFill>
                  <a:schemeClr val="tx1"/>
                </a:solidFill>
              </a:rPr>
              <a:t>Dropbox</a:t>
            </a:r>
            <a:r>
              <a:rPr lang="it-IT" sz="1200" dirty="0">
                <a:solidFill>
                  <a:schemeClr val="tx1"/>
                </a:solidFill>
              </a:rPr>
              <a:t> – </a:t>
            </a:r>
            <a:r>
              <a:rPr lang="it-IT" sz="1200" dirty="0" err="1">
                <a:solidFill>
                  <a:schemeClr val="tx1"/>
                </a:solidFill>
              </a:rPr>
              <a:t>Gifthub</a:t>
            </a:r>
            <a:r>
              <a:rPr lang="it-IT" sz="1200" dirty="0">
                <a:solidFill>
                  <a:schemeClr val="tx1"/>
                </a:solidFill>
              </a:rPr>
              <a:t> – </a:t>
            </a:r>
            <a:r>
              <a:rPr lang="it-IT" sz="1200" dirty="0" err="1">
                <a:solidFill>
                  <a:schemeClr val="tx1"/>
                </a:solidFill>
              </a:rPr>
              <a:t>Wiki</a:t>
            </a:r>
            <a:r>
              <a:rPr lang="it-IT" sz="1200" dirty="0">
                <a:solidFill>
                  <a:schemeClr val="tx1"/>
                </a:solidFill>
              </a:rPr>
              <a:t>*  - Open Educational </a:t>
            </a:r>
            <a:r>
              <a:rPr lang="it-IT" sz="1200" dirty="0" err="1">
                <a:solidFill>
                  <a:schemeClr val="tx1"/>
                </a:solidFill>
              </a:rPr>
              <a:t>Resources</a:t>
            </a:r>
            <a:r>
              <a:rPr lang="it-IT" sz="1200" dirty="0">
                <a:solidFill>
                  <a:schemeClr val="tx1"/>
                </a:solidFill>
              </a:rPr>
              <a:t> OER – </a:t>
            </a:r>
            <a:r>
              <a:rPr lang="it-IT" sz="1200" dirty="0" err="1">
                <a:solidFill>
                  <a:schemeClr val="tx1"/>
                </a:solidFill>
              </a:rPr>
              <a:t>Mind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 smtClean="0">
                <a:solidFill>
                  <a:schemeClr val="tx1"/>
                </a:solidFill>
              </a:rPr>
              <a:t>Mup</a:t>
            </a:r>
            <a:r>
              <a:rPr lang="it-IT" sz="1200" dirty="0" smtClean="0">
                <a:solidFill>
                  <a:schemeClr val="tx1"/>
                </a:solidFill>
              </a:rPr>
              <a:t> – Mappe Online – </a:t>
            </a:r>
            <a:r>
              <a:rPr lang="it-IT" sz="1200" dirty="0">
                <a:solidFill>
                  <a:schemeClr val="tx1"/>
                </a:solidFill>
              </a:rPr>
              <a:t>MOODLE - </a:t>
            </a:r>
            <a:r>
              <a:rPr lang="it-IT" sz="1200" dirty="0" err="1">
                <a:solidFill>
                  <a:schemeClr val="tx1"/>
                </a:solidFill>
              </a:rPr>
              <a:t>Wiki</a:t>
            </a:r>
            <a:endParaRPr lang="it-IT" sz="1200" dirty="0">
              <a:solidFill>
                <a:schemeClr val="tx1"/>
              </a:solidFill>
            </a:endParaRPr>
          </a:p>
          <a:p>
            <a:pPr fontAlgn="base"/>
            <a:r>
              <a:rPr lang="it-IT" sz="1200" dirty="0">
                <a:solidFill>
                  <a:schemeClr val="tx1"/>
                </a:solidFill>
              </a:rPr>
              <a:t>Copyright and </a:t>
            </a:r>
            <a:r>
              <a:rPr lang="it-IT" sz="1200" dirty="0" err="1">
                <a:solidFill>
                  <a:schemeClr val="tx1"/>
                </a:solidFill>
              </a:rPr>
              <a:t>licences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Diritto d’autore </a:t>
            </a:r>
            <a:endParaRPr lang="it-IT" sz="1200" dirty="0" smtClean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 smtClean="0">
                <a:solidFill>
                  <a:schemeClr val="tx1"/>
                </a:solidFill>
              </a:rPr>
              <a:t>Copyright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Fair </a:t>
            </a:r>
            <a:r>
              <a:rPr lang="it-IT" sz="1200" dirty="0" smtClean="0">
                <a:solidFill>
                  <a:schemeClr val="tx1"/>
                </a:solidFill>
              </a:rPr>
              <a:t>use</a:t>
            </a: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Licenze Creative </a:t>
            </a:r>
            <a:r>
              <a:rPr lang="it-IT" sz="1200" dirty="0" err="1">
                <a:solidFill>
                  <a:schemeClr val="tx1"/>
                </a:solidFill>
              </a:rPr>
              <a:t>Commons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 smtClean="0">
                <a:solidFill>
                  <a:schemeClr val="tx1"/>
                </a:solidFill>
              </a:rPr>
              <a:t>Licenze </a:t>
            </a:r>
            <a:r>
              <a:rPr lang="it-IT" sz="1200" dirty="0">
                <a:solidFill>
                  <a:schemeClr val="tx1"/>
                </a:solidFill>
              </a:rPr>
              <a:t>Open by default Open Data OD</a:t>
            </a:r>
          </a:p>
          <a:p>
            <a:pPr fontAlgn="base"/>
            <a:r>
              <a:rPr lang="it-IT" sz="1200" dirty="0" smtClean="0">
                <a:solidFill>
                  <a:schemeClr val="tx1"/>
                </a:solidFill>
              </a:rPr>
              <a:t>Programming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XML, </a:t>
            </a:r>
            <a:r>
              <a:rPr lang="it-IT" sz="1200" dirty="0" err="1">
                <a:solidFill>
                  <a:schemeClr val="tx1"/>
                </a:solidFill>
              </a:rPr>
              <a:t>Phyton</a:t>
            </a:r>
            <a:r>
              <a:rPr lang="it-IT" sz="1200" dirty="0">
                <a:solidFill>
                  <a:schemeClr val="tx1"/>
                </a:solidFill>
              </a:rPr>
              <a:t>, </a:t>
            </a:r>
            <a:r>
              <a:rPr lang="it-IT" sz="1200" dirty="0" err="1">
                <a:solidFill>
                  <a:schemeClr val="tx1"/>
                </a:solidFill>
              </a:rPr>
              <a:t>Sql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>
                <a:solidFill>
                  <a:schemeClr val="tx1"/>
                </a:solidFill>
              </a:rPr>
              <a:t>CODE Week EU </a:t>
            </a:r>
            <a:r>
              <a:rPr lang="it-IT" sz="1200" dirty="0" smtClean="0">
                <a:solidFill>
                  <a:schemeClr val="tx1"/>
                </a:solidFill>
              </a:rPr>
              <a:t>2018 </a:t>
            </a:r>
            <a:r>
              <a:rPr lang="it-IT" sz="1200" u="sng" dirty="0">
                <a:hlinkClick r:id="rId4"/>
              </a:rPr>
              <a:t>http://codeweek.eu</a:t>
            </a:r>
            <a:r>
              <a:rPr lang="it-IT" sz="1200" u="sng" dirty="0" smtClean="0">
                <a:hlinkClick r:id="rId4"/>
              </a:rPr>
              <a:t>/</a:t>
            </a:r>
            <a:r>
              <a:rPr lang="it-IT" sz="1200" u="sng" dirty="0" smtClean="0"/>
              <a:t> </a:t>
            </a:r>
            <a:r>
              <a:rPr lang="it-IT" sz="1200" dirty="0">
                <a:solidFill>
                  <a:schemeClr val="tx1"/>
                </a:solidFill>
              </a:rPr>
              <a:t>#</a:t>
            </a:r>
            <a:r>
              <a:rPr lang="it-IT" sz="1200" dirty="0" err="1">
                <a:solidFill>
                  <a:schemeClr val="tx1"/>
                </a:solidFill>
              </a:rPr>
              <a:t>codeEU</a:t>
            </a:r>
            <a:endParaRPr lang="it-IT" sz="1200" dirty="0">
              <a:solidFill>
                <a:schemeClr val="tx1"/>
              </a:solidFill>
            </a:endParaRPr>
          </a:p>
          <a:p>
            <a:pPr lvl="1" fontAlgn="base"/>
            <a:r>
              <a:rPr lang="it-IT" sz="1200" dirty="0" err="1" smtClean="0">
                <a:solidFill>
                  <a:schemeClr val="tx1"/>
                </a:solidFill>
              </a:rPr>
              <a:t>Skill</a:t>
            </a:r>
            <a:r>
              <a:rPr lang="it-IT" sz="1200" dirty="0" smtClean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</a:rPr>
              <a:t>up for the </a:t>
            </a:r>
            <a:r>
              <a:rPr lang="it-IT" sz="1200" dirty="0" err="1">
                <a:solidFill>
                  <a:schemeClr val="tx1"/>
                </a:solidFill>
              </a:rPr>
              <a:t>digital</a:t>
            </a:r>
            <a:r>
              <a:rPr lang="it-IT" sz="1200" dirty="0">
                <a:solidFill>
                  <a:schemeClr val="tx1"/>
                </a:solidFill>
              </a:rPr>
              <a:t> world with #</a:t>
            </a:r>
            <a:r>
              <a:rPr lang="it-IT" sz="1200" dirty="0" err="1">
                <a:solidFill>
                  <a:schemeClr val="tx1"/>
                </a:solidFill>
              </a:rPr>
              <a:t>codeEU</a:t>
            </a:r>
            <a:r>
              <a:rPr lang="it-IT" sz="1200" dirty="0" smtClean="0">
                <a:solidFill>
                  <a:schemeClr val="tx1"/>
                </a:solidFill>
              </a:rPr>
              <a:t>! 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3.googleusercontent.com/EekaCW5DbIiUgGqQ0q1yxwkMPVHCKhZX_zpf8GXHxyFSe9OEz34hhkA3R3D1GjkVT6xLCzDneCx5IqDqpRqjgkHmkpyr69y9jU3kmswHTnwg_rGWMyJJQ66p014djr7zrqtDawkHItzMXdlFl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" y="1866247"/>
            <a:ext cx="4116304" cy="119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WVltfKSQyWH0XDPR_hrZZvu8OVvzsKr00DFJK00gWyTj5OwmiuBm4qxsULLDkem55hiPDq6QOksVaataGDQAl48l_W98b2t-Od0GquuCTInbcYoXU1qfpOpPtH4UN1eG7m5U5XzHLuOS3n_32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7" y="3140057"/>
            <a:ext cx="4116304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2.0 - the Conceptual Reference Model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</a:t>
            </a:r>
            <a:r>
              <a:rPr lang="it-IT" sz="1400" dirty="0" smtClean="0">
                <a:solidFill>
                  <a:schemeClr val="tx1"/>
                </a:solidFill>
              </a:rPr>
              <a:t>Report)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503802" y="1831459"/>
            <a:ext cx="4405111" cy="22467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Protecting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devices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Protezione perdita dati (backup) e protezione furto: sistema di localizzazione e </a:t>
            </a:r>
            <a:r>
              <a:rPr lang="it-IT" sz="1400" dirty="0" err="1">
                <a:solidFill>
                  <a:schemeClr val="tx1"/>
                </a:solidFill>
              </a:rPr>
              <a:t>recovery</a:t>
            </a:r>
            <a:endParaRPr lang="it-IT" sz="1400" dirty="0">
              <a:solidFill>
                <a:schemeClr val="tx1"/>
              </a:solidFill>
            </a:endParaRP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Protecting</a:t>
            </a:r>
            <a:r>
              <a:rPr lang="it-IT" sz="1400" dirty="0">
                <a:solidFill>
                  <a:schemeClr val="tx1"/>
                </a:solidFill>
              </a:rPr>
              <a:t> personal data and privacy </a:t>
            </a: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AGID pubblicazioni – furto </a:t>
            </a:r>
            <a:r>
              <a:rPr lang="it-IT" sz="1400" dirty="0" smtClean="0">
                <a:solidFill>
                  <a:schemeClr val="tx1"/>
                </a:solidFill>
              </a:rPr>
              <a:t>d’identità</a:t>
            </a:r>
          </a:p>
          <a:p>
            <a:pPr lvl="1" fontAlgn="base"/>
            <a:r>
              <a:rPr lang="it-IT" sz="1400" dirty="0" smtClean="0">
                <a:solidFill>
                  <a:schemeClr val="tx1"/>
                </a:solidFill>
              </a:rPr>
              <a:t>ENISA </a:t>
            </a:r>
            <a:r>
              <a:rPr lang="it-IT" sz="1400" u="sng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it-IT" sz="1400" u="sng" dirty="0">
                <a:solidFill>
                  <a:schemeClr val="tx1"/>
                </a:solidFill>
                <a:hlinkClick r:id="rId4"/>
              </a:rPr>
              <a:t>://</a:t>
            </a:r>
            <a:r>
              <a:rPr lang="it-IT" sz="1400" u="sng" dirty="0" smtClean="0">
                <a:solidFill>
                  <a:schemeClr val="tx1"/>
                </a:solidFill>
                <a:hlinkClick r:id="rId4"/>
              </a:rPr>
              <a:t>www.enisa.europa.eu/</a:t>
            </a:r>
            <a:endParaRPr lang="it-IT" sz="1400" u="sng" dirty="0" smtClean="0">
              <a:solidFill>
                <a:schemeClr val="tx1"/>
              </a:solidFill>
            </a:endParaRPr>
          </a:p>
          <a:p>
            <a:pPr lvl="1" fontAlgn="base"/>
            <a:r>
              <a:rPr lang="it-IT" sz="1400" dirty="0" err="1" smtClean="0">
                <a:solidFill>
                  <a:schemeClr val="tx1"/>
                </a:solidFill>
              </a:rPr>
              <a:t>October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is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CyberSecMonth</a:t>
            </a:r>
            <a:r>
              <a:rPr lang="it-IT" sz="1400" dirty="0">
                <a:solidFill>
                  <a:schemeClr val="tx1"/>
                </a:solidFill>
              </a:rPr>
              <a:t>, </a:t>
            </a:r>
            <a:r>
              <a:rPr lang="it-IT" sz="1400" u="sng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it-IT" sz="1400" u="sng" dirty="0">
                <a:solidFill>
                  <a:schemeClr val="tx1"/>
                </a:solidFill>
                <a:hlinkClick r:id="rId5"/>
              </a:rPr>
              <a:t>://cybersecuritymonth.eu/</a:t>
            </a:r>
            <a:endParaRPr lang="it-IT" sz="1400" dirty="0">
              <a:solidFill>
                <a:schemeClr val="tx1"/>
              </a:solidFill>
            </a:endParaRPr>
          </a:p>
          <a:p>
            <a:pPr lvl="1" fontAlgn="base"/>
            <a:r>
              <a:rPr lang="it-IT" sz="1400" dirty="0" err="1">
                <a:solidFill>
                  <a:schemeClr val="tx1"/>
                </a:solidFill>
              </a:rPr>
              <a:t>Protecting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health</a:t>
            </a:r>
            <a:r>
              <a:rPr lang="it-IT" sz="1400" dirty="0">
                <a:solidFill>
                  <a:schemeClr val="tx1"/>
                </a:solidFill>
              </a:rPr>
              <a:t> and </a:t>
            </a:r>
            <a:r>
              <a:rPr lang="it-IT" sz="1400" dirty="0" err="1">
                <a:solidFill>
                  <a:schemeClr val="tx1"/>
                </a:solidFill>
              </a:rPr>
              <a:t>well-being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Protecting</a:t>
            </a:r>
            <a:r>
              <a:rPr lang="it-IT" sz="1400" dirty="0">
                <a:solidFill>
                  <a:schemeClr val="tx1"/>
                </a:solidFill>
              </a:rPr>
              <a:t> the </a:t>
            </a:r>
            <a:r>
              <a:rPr lang="it-IT" sz="1400" dirty="0" err="1">
                <a:solidFill>
                  <a:schemeClr val="tx1"/>
                </a:solidFill>
              </a:rPr>
              <a:t>environment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s://lh3.googleusercontent.com/sHkuxhyDUzvNoTBcxuNgjqVvI6vH6nIHcdS-DgXBJ-w0R7YBrYvyhdk0aYSPHOa5t9lv3sDIOefi6qFjTdb_wcIzDtp0zODM7EZ7-0mQoegOvSO7hhYNhHt7DAZrW4Sx-mMHN4gLr3nBGIry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" y="1807169"/>
            <a:ext cx="4109528" cy="108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OnKqFCyz3c7gZSqJTXv2fJHhOdnNAAOtTIiXQ3qTIaQkFZUuMeA2Rfk3-FMg14gcy2wW6mUmi42Ykas039y0E8fTn8hd976S8xg12eXciAj_hocVt7x5rG2MubL_pyWzxbAhLVU0QpCIL3afK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" y="2875167"/>
            <a:ext cx="4176464" cy="280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4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2.0 - the Conceptual Reference Model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</a:t>
            </a:r>
            <a:r>
              <a:rPr lang="it-IT" sz="1400" dirty="0" smtClean="0">
                <a:solidFill>
                  <a:schemeClr val="tx1"/>
                </a:solidFill>
              </a:rPr>
              <a:t>Report)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504765" y="1882136"/>
            <a:ext cx="4405111" cy="18158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Solving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technical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problems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Installare </a:t>
            </a:r>
            <a:r>
              <a:rPr lang="it-IT" sz="1400" dirty="0" err="1">
                <a:solidFill>
                  <a:schemeClr val="tx1"/>
                </a:solidFill>
              </a:rPr>
              <a:t>softwares</a:t>
            </a:r>
            <a:r>
              <a:rPr lang="it-IT" sz="1400" dirty="0">
                <a:solidFill>
                  <a:schemeClr val="tx1"/>
                </a:solidFill>
              </a:rPr>
              <a:t> – etc. </a:t>
            </a: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Identifying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needs</a:t>
            </a:r>
            <a:r>
              <a:rPr lang="it-IT" sz="1400" dirty="0">
                <a:solidFill>
                  <a:schemeClr val="tx1"/>
                </a:solidFill>
              </a:rPr>
              <a:t> and </a:t>
            </a:r>
            <a:r>
              <a:rPr lang="it-IT" sz="1400" dirty="0" err="1">
                <a:solidFill>
                  <a:schemeClr val="tx1"/>
                </a:solidFill>
              </a:rPr>
              <a:t>technological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responses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lvl="1" fontAlgn="base"/>
            <a:r>
              <a:rPr lang="it-IT" sz="1400" dirty="0">
                <a:solidFill>
                  <a:schemeClr val="tx1"/>
                </a:solidFill>
              </a:rPr>
              <a:t>User Experience – </a:t>
            </a:r>
            <a:r>
              <a:rPr lang="it-IT" sz="1400" dirty="0" err="1">
                <a:solidFill>
                  <a:schemeClr val="tx1"/>
                </a:solidFill>
              </a:rPr>
              <a:t>Users</a:t>
            </a:r>
            <a:r>
              <a:rPr lang="it-IT" sz="1400" dirty="0">
                <a:solidFill>
                  <a:schemeClr val="tx1"/>
                </a:solidFill>
              </a:rPr>
              <a:t>’ </a:t>
            </a:r>
            <a:r>
              <a:rPr lang="it-IT" sz="1400" dirty="0" err="1">
                <a:solidFill>
                  <a:schemeClr val="tx1"/>
                </a:solidFill>
              </a:rPr>
              <a:t>testing</a:t>
            </a:r>
            <a:r>
              <a:rPr lang="it-IT" sz="1400" dirty="0">
                <a:solidFill>
                  <a:schemeClr val="tx1"/>
                </a:solidFill>
              </a:rPr>
              <a:t>: </a:t>
            </a:r>
            <a:r>
              <a:rPr lang="it-IT" sz="1400" dirty="0" err="1">
                <a:solidFill>
                  <a:schemeClr val="tx1"/>
                </a:solidFill>
              </a:rPr>
              <a:t>eye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tracking</a:t>
            </a:r>
            <a:r>
              <a:rPr lang="it-IT" sz="1400" dirty="0">
                <a:solidFill>
                  <a:schemeClr val="tx1"/>
                </a:solidFill>
              </a:rPr>
              <a:t> data – Log </a:t>
            </a:r>
            <a:r>
              <a:rPr lang="it-IT" sz="1400" dirty="0" err="1">
                <a:solidFill>
                  <a:schemeClr val="tx1"/>
                </a:solidFill>
              </a:rPr>
              <a:t>analysis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– Questionari – Valutazione ante e post</a:t>
            </a:r>
            <a:endParaRPr lang="it-IT" sz="1400" dirty="0">
              <a:solidFill>
                <a:schemeClr val="tx1"/>
              </a:solidFill>
            </a:endParaRP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Creatively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using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technologies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</a:p>
          <a:p>
            <a:pPr fontAlgn="base"/>
            <a:r>
              <a:rPr lang="it-IT" sz="1400" dirty="0" err="1">
                <a:solidFill>
                  <a:schemeClr val="tx1"/>
                </a:solidFill>
              </a:rPr>
              <a:t>Identifying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digital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competence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gaps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lh3.googleusercontent.com/oi9E61FESJp9Oiwfm4mhW3zb2YpGshVzbbbt0LeyySZQMJJbfRgcllKmAZuw9QZkZm7ioDs-VupXXcr3jCVSZWnnjD9f8YvmIXCB6PbTMi_aGJ8JNryhQW-8XLrJpSir2_KQiP1MrFF0jFvC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" y="1831459"/>
            <a:ext cx="4124250" cy="9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F40-8NMVo3KbU56a_K6ghxXF2-8MxU7KKeqw47iLq-mgb07M9qaD_km13x0VDLaFXxl_EJiU_zejt1ZxzPlSTwkMWjxXIZo-cw0QSmgQi_WzDfoawO3tcxq9Rg6QTLFrxWUPKOoBUNUbE4mZ8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" y="2822620"/>
            <a:ext cx="4124250" cy="276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2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tx1"/>
                </a:solidFill>
              </a:rPr>
              <a:t>DigComp</a:t>
            </a:r>
            <a:r>
              <a:rPr lang="en-US" sz="1400" b="1" dirty="0">
                <a:solidFill>
                  <a:schemeClr val="tx1"/>
                </a:solidFill>
              </a:rPr>
              <a:t> 2.0 </a:t>
            </a:r>
            <a:r>
              <a:rPr lang="en-US" sz="1400" b="1" dirty="0" smtClean="0">
                <a:solidFill>
                  <a:schemeClr val="tx1"/>
                </a:solidFill>
              </a:rPr>
              <a:t>– Competence Level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Vuorikari</a:t>
            </a:r>
            <a:r>
              <a:rPr lang="it-IT" sz="1400" dirty="0">
                <a:solidFill>
                  <a:schemeClr val="tx1"/>
                </a:solidFill>
              </a:rPr>
              <a:t>, R.,  </a:t>
            </a:r>
            <a:r>
              <a:rPr lang="it-IT" sz="1400" dirty="0" err="1">
                <a:solidFill>
                  <a:schemeClr val="tx1"/>
                </a:solidFill>
              </a:rPr>
              <a:t>Punie</a:t>
            </a:r>
            <a:r>
              <a:rPr lang="it-IT" sz="1400" dirty="0">
                <a:solidFill>
                  <a:schemeClr val="tx1"/>
                </a:solidFill>
              </a:rPr>
              <a:t>, Y., </a:t>
            </a:r>
            <a:r>
              <a:rPr lang="it-IT" sz="1400" dirty="0" err="1">
                <a:solidFill>
                  <a:schemeClr val="tx1"/>
                </a:solidFill>
              </a:rPr>
              <a:t>Carretero</a:t>
            </a:r>
            <a:r>
              <a:rPr lang="it-IT" sz="1400" dirty="0">
                <a:solidFill>
                  <a:schemeClr val="tx1"/>
                </a:solidFill>
              </a:rPr>
              <a:t>, S., Van </a:t>
            </a:r>
            <a:r>
              <a:rPr lang="it-IT" sz="1400" dirty="0" err="1">
                <a:solidFill>
                  <a:schemeClr val="tx1"/>
                </a:solidFill>
              </a:rPr>
              <a:t>den</a:t>
            </a:r>
            <a:r>
              <a:rPr lang="it-IT" sz="1400" dirty="0">
                <a:solidFill>
                  <a:schemeClr val="tx1"/>
                </a:solidFill>
              </a:rPr>
              <a:t> Brande, L.  JRC (2016). </a:t>
            </a:r>
            <a:r>
              <a:rPr lang="it-IT" sz="1400" i="1" dirty="0" err="1">
                <a:solidFill>
                  <a:schemeClr val="tx1"/>
                </a:solidFill>
              </a:rPr>
              <a:t>DigComp</a:t>
            </a:r>
            <a:r>
              <a:rPr lang="it-IT" sz="1400" i="1" dirty="0">
                <a:solidFill>
                  <a:schemeClr val="tx1"/>
                </a:solidFill>
              </a:rPr>
              <a:t> 2.0: The Digital </a:t>
            </a:r>
            <a:r>
              <a:rPr lang="it-IT" sz="1400" i="1" dirty="0" err="1">
                <a:solidFill>
                  <a:schemeClr val="tx1"/>
                </a:solidFill>
              </a:rPr>
              <a:t>Competence</a:t>
            </a:r>
            <a:r>
              <a:rPr lang="it-IT" sz="1400" i="1" dirty="0">
                <a:solidFill>
                  <a:schemeClr val="tx1"/>
                </a:solidFill>
              </a:rPr>
              <a:t> Framework for </a:t>
            </a:r>
            <a:r>
              <a:rPr lang="it-IT" sz="1400" i="1" dirty="0" err="1">
                <a:solidFill>
                  <a:schemeClr val="tx1"/>
                </a:solidFill>
              </a:rPr>
              <a:t>Citizens</a:t>
            </a:r>
            <a:r>
              <a:rPr lang="it-IT" sz="1400" i="1" dirty="0">
                <a:solidFill>
                  <a:schemeClr val="tx1"/>
                </a:solidFill>
              </a:rPr>
              <a:t>. Update </a:t>
            </a:r>
            <a:r>
              <a:rPr lang="it-IT" sz="1400" i="1" dirty="0" err="1">
                <a:solidFill>
                  <a:schemeClr val="tx1"/>
                </a:solidFill>
              </a:rPr>
              <a:t>Phase</a:t>
            </a:r>
            <a:r>
              <a:rPr lang="it-IT" sz="1400" i="1" dirty="0">
                <a:solidFill>
                  <a:schemeClr val="tx1"/>
                </a:solidFill>
              </a:rPr>
              <a:t> 1: The </a:t>
            </a:r>
            <a:r>
              <a:rPr lang="it-IT" sz="1400" i="1" dirty="0" err="1">
                <a:solidFill>
                  <a:schemeClr val="tx1"/>
                </a:solidFill>
              </a:rPr>
              <a:t>Conceptual</a:t>
            </a:r>
            <a:r>
              <a:rPr lang="it-IT" sz="1400" i="1" dirty="0">
                <a:solidFill>
                  <a:schemeClr val="tx1"/>
                </a:solidFill>
              </a:rPr>
              <a:t> Reference Model (</a:t>
            </a:r>
            <a:r>
              <a:rPr lang="it-IT" sz="1400" dirty="0">
                <a:solidFill>
                  <a:schemeClr val="tx1"/>
                </a:solidFill>
              </a:rPr>
              <a:t>JRC Science for Policy </a:t>
            </a:r>
            <a:r>
              <a:rPr lang="it-IT" sz="1400" dirty="0" smtClean="0">
                <a:solidFill>
                  <a:schemeClr val="tx1"/>
                </a:solidFill>
              </a:rPr>
              <a:t>Report)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4098" name="Picture 2" descr="https://lh5.googleusercontent.com/DOjDrKDKnBoO-mq-cGeNkpuOSOwJclaTgNDxu3WMnqZsTvrLW1rXJgpkryY5Oi3RmFnvinWFPRrbAXti-NKFeGR4YJagwA-NEEC2sNG-AZu6blnWgN0NEYekks1c6vwdoX5rp6XHw1SEYyW_K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60643"/>
            <a:ext cx="61245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9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268760"/>
            <a:ext cx="8605092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Europass</a:t>
            </a:r>
            <a:endParaRPr lang="en-US" sz="1600" i="1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20078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35896" y="2073172"/>
            <a:ext cx="5287652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</a:rPr>
              <a:t>fig.: </a:t>
            </a:r>
            <a:r>
              <a:rPr lang="it-IT" sz="1200" dirty="0" err="1">
                <a:solidFill>
                  <a:schemeClr val="tx1"/>
                </a:solidFill>
              </a:rPr>
              <a:t>Europass</a:t>
            </a:r>
            <a:r>
              <a:rPr lang="it-IT" sz="1200" dirty="0">
                <a:solidFill>
                  <a:schemeClr val="tx1"/>
                </a:solidFill>
              </a:rPr>
              <a:t>, Digital </a:t>
            </a:r>
            <a:r>
              <a:rPr lang="it-IT" sz="1200" dirty="0" err="1">
                <a:solidFill>
                  <a:schemeClr val="tx1"/>
                </a:solidFill>
              </a:rPr>
              <a:t>competence</a:t>
            </a:r>
            <a:r>
              <a:rPr lang="it-IT" sz="1200" dirty="0">
                <a:solidFill>
                  <a:schemeClr val="tx1"/>
                </a:solidFill>
              </a:rPr>
              <a:t>. </a:t>
            </a:r>
            <a:r>
              <a:rPr lang="it-IT" sz="1200" dirty="0" err="1">
                <a:solidFill>
                  <a:schemeClr val="tx1"/>
                </a:solidFill>
              </a:rPr>
              <a:t>Available</a:t>
            </a:r>
            <a:r>
              <a:rPr lang="it-IT" sz="1200" dirty="0">
                <a:solidFill>
                  <a:schemeClr val="tx1"/>
                </a:solidFill>
              </a:rPr>
              <a:t> from:</a:t>
            </a:r>
          </a:p>
          <a:p>
            <a:r>
              <a:rPr lang="it-IT" sz="1200" u="sng" dirty="0">
                <a:solidFill>
                  <a:schemeClr val="tx1"/>
                </a:solidFill>
                <a:hlinkClick r:id="rId4"/>
              </a:rPr>
              <a:t>http://europass.cedefop.europa.eu/resources/digital-competences</a:t>
            </a:r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dirty="0">
                <a:solidFill>
                  <a:schemeClr val="tx1"/>
                </a:solidFill>
              </a:rPr>
              <a:t/>
            </a:r>
            <a:br>
              <a:rPr lang="it-IT" sz="1200" dirty="0">
                <a:solidFill>
                  <a:schemeClr val="tx1"/>
                </a:solidFill>
              </a:rPr>
            </a:br>
            <a:r>
              <a:rPr lang="it-IT" sz="1200" dirty="0">
                <a:solidFill>
                  <a:schemeClr val="tx1"/>
                </a:solidFill>
              </a:rPr>
              <a:t>Digital </a:t>
            </a:r>
            <a:r>
              <a:rPr lang="it-IT" sz="1200" dirty="0" err="1">
                <a:solidFill>
                  <a:schemeClr val="tx1"/>
                </a:solidFill>
              </a:rPr>
              <a:t>competences</a:t>
            </a:r>
            <a:r>
              <a:rPr lang="it-IT" sz="1200" dirty="0">
                <a:solidFill>
                  <a:schemeClr val="tx1"/>
                </a:solidFill>
              </a:rPr>
              <a:t> - Self-</a:t>
            </a:r>
            <a:r>
              <a:rPr lang="it-IT" sz="1200" dirty="0" err="1">
                <a:solidFill>
                  <a:schemeClr val="tx1"/>
                </a:solidFill>
              </a:rPr>
              <a:t>assessment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grid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endParaRPr lang="it-IT" sz="1200" b="1" dirty="0">
              <a:solidFill>
                <a:schemeClr val="tx1"/>
              </a:solidFill>
            </a:endParaRPr>
          </a:p>
          <a:p>
            <a:r>
              <a:rPr lang="it-IT" sz="1200" dirty="0" err="1">
                <a:solidFill>
                  <a:schemeClr val="tx1"/>
                </a:solidFill>
              </a:rPr>
              <a:t>Available</a:t>
            </a:r>
            <a:r>
              <a:rPr lang="it-IT" sz="1200" dirty="0">
                <a:solidFill>
                  <a:schemeClr val="tx1"/>
                </a:solidFill>
              </a:rPr>
              <a:t> from: </a:t>
            </a:r>
          </a:p>
          <a:p>
            <a:r>
              <a:rPr lang="it-IT" sz="1200" u="sng" dirty="0">
                <a:solidFill>
                  <a:schemeClr val="tx1"/>
                </a:solidFill>
                <a:hlinkClick r:id="rId5"/>
              </a:rPr>
              <a:t>http://europass.cedefop.europa.eu/sites/default/files/dc-en.pdf</a:t>
            </a:r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dirty="0"/>
              <a:t/>
            </a:r>
            <a:br>
              <a:rPr lang="it-IT" sz="1200" dirty="0"/>
            </a:br>
            <a:endParaRPr lang="it-IT" sz="1200" dirty="0"/>
          </a:p>
        </p:txBody>
      </p:sp>
      <p:pic>
        <p:nvPicPr>
          <p:cNvPr id="2052" name="Picture 4" descr="https://lh3.googleusercontent.com/-naLJXuBVBwZrXE5Td-oTksFji1NcXoSzPstpucxFNOQnyjqqLWeUekV0NSYqdk6AHA0YdJt5pa2y_Mw0ZeBWAcgIs4n8VIR76oyp5nEBNe3wnq2rBvJeAdBALXbultJhXgilh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7" y="1643953"/>
            <a:ext cx="3101416" cy="32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502830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European Commission -  EU Science Hub</a:t>
            </a:r>
          </a:p>
          <a:p>
            <a:r>
              <a:rPr lang="en-US" sz="1600" i="1" dirty="0">
                <a:solidFill>
                  <a:schemeClr val="tx1"/>
                </a:solidFill>
              </a:rPr>
              <a:t>Learning and Skills for the Digital Era</a:t>
            </a:r>
          </a:p>
          <a:p>
            <a:r>
              <a:rPr lang="en-US" sz="1400" dirty="0">
                <a:solidFill>
                  <a:schemeClr val="tx1"/>
                </a:solidFill>
                <a:hlinkClick r:id="rId2"/>
              </a:rPr>
              <a:t>https://ec.europa.eu/jrc/en/research-topic/learning-and-skills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92" y="952090"/>
            <a:ext cx="3356340" cy="463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3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024314"/>
            <a:ext cx="8605092" cy="43396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Altri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riferimenti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nel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contesto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italiano</a:t>
            </a:r>
            <a:endParaRPr lang="en-US" sz="1600" b="1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Fondazione </a:t>
            </a:r>
            <a:r>
              <a:rPr lang="en-US" sz="1600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Crui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. 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[2016?]</a:t>
            </a: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Le </a:t>
            </a:r>
            <a:r>
              <a:rPr lang="en-US" sz="1600" i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competenze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trasversali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per </a:t>
            </a:r>
            <a:r>
              <a:rPr lang="en-US" sz="1600" i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l’Higher</a:t>
            </a:r>
            <a:r>
              <a:rPr lang="en-US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Education (</a:t>
            </a:r>
            <a:r>
              <a:rPr lang="it-IT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I Quaderni dell’Osservatorio Università-Imprese, 1)</a:t>
            </a:r>
            <a:endParaRPr lang="en-US" sz="1600" i="1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2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2"/>
              </a:rPr>
              <a:t>www2.crui.it/cruI/quaderno_osservatorio_1.pdf</a:t>
            </a: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Fondazione </a:t>
            </a:r>
            <a:r>
              <a:rPr lang="en-US" sz="1600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Crui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. [2016]</a:t>
            </a: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600" i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Report </a:t>
            </a:r>
            <a:r>
              <a:rPr lang="it-IT" sz="1600" i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Osservatorio Università-Imprese OU-I 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3"/>
              </a:rPr>
              <a:t>http://</a:t>
            </a:r>
            <a:r>
              <a:rPr lang="en-US" sz="1600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  <a:hlinkClick r:id="rId3"/>
              </a:rPr>
              <a:t>www2.crui.it/crui/osservatorio_2016/report_2016_web.pdf</a:t>
            </a:r>
            <a:endParaRPr lang="en-US" sz="1600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Sviluppo</a:t>
            </a: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delle</a:t>
            </a:r>
            <a:r>
              <a:rPr lang="en-US" sz="1600" b="1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competenze</a:t>
            </a:r>
            <a:endParaRPr lang="en-US" sz="1600" b="1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000" b="1" i="1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Tradizionali</a:t>
            </a: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informative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digitali</a:t>
            </a: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Trasversali</a:t>
            </a: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35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69454" y="1052736"/>
            <a:ext cx="8654094" cy="41857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Digital </a:t>
            </a:r>
            <a:r>
              <a:rPr lang="it-IT" sz="1400" b="1" dirty="0" err="1" smtClean="0">
                <a:solidFill>
                  <a:schemeClr val="tx1"/>
                </a:solidFill>
              </a:rPr>
              <a:t>Literacy</a:t>
            </a:r>
            <a:r>
              <a:rPr lang="it-IT" sz="1400" b="1" dirty="0" smtClean="0">
                <a:solidFill>
                  <a:schemeClr val="tx1"/>
                </a:solidFill>
              </a:rPr>
              <a:t>. Le </a:t>
            </a:r>
            <a:r>
              <a:rPr lang="it-IT" sz="1400" b="1" dirty="0">
                <a:solidFill>
                  <a:schemeClr val="tx1"/>
                </a:solidFill>
              </a:rPr>
              <a:t>competenze </a:t>
            </a:r>
            <a:r>
              <a:rPr lang="it-IT" sz="1400" b="1" dirty="0" smtClean="0">
                <a:solidFill>
                  <a:schemeClr val="tx1"/>
                </a:solidFill>
              </a:rPr>
              <a:t>informative: identificare, ricercare, valutare, usare e </a:t>
            </a:r>
            <a:r>
              <a:rPr lang="it-IT" sz="1400" b="1" dirty="0" smtClean="0">
                <a:solidFill>
                  <a:schemeClr val="tx1"/>
                </a:solidFill>
              </a:rPr>
              <a:t>riusare</a:t>
            </a:r>
          </a:p>
          <a:p>
            <a:r>
              <a:rPr lang="it-IT" sz="1400" dirty="0">
                <a:solidFill>
                  <a:schemeClr val="tx1"/>
                </a:solidFill>
              </a:rPr>
              <a:t>Spazio di apprendimento formale ed informale che è potenziato da strumenti tecnologici, mappe concettuali, condivisione delle conoscenze e professionalità (lavoro di comunità di professionisti o di interazione</a:t>
            </a:r>
            <a:r>
              <a:rPr lang="it-IT" sz="1400" dirty="0" smtClean="0">
                <a:solidFill>
                  <a:schemeClr val="tx1"/>
                </a:solidFill>
              </a:rPr>
              <a:t>).</a:t>
            </a:r>
            <a:endParaRPr lang="it-IT" sz="1400" b="1" dirty="0" smtClean="0">
              <a:solidFill>
                <a:schemeClr val="tx1"/>
              </a:solidFill>
            </a:endParaRPr>
          </a:p>
          <a:p>
            <a:endParaRPr lang="it-IT" sz="1400" b="1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Focus </a:t>
            </a:r>
            <a:r>
              <a:rPr lang="it-IT" sz="1400" dirty="0" smtClean="0">
                <a:solidFill>
                  <a:schemeClr val="tx1"/>
                </a:solidFill>
              </a:rPr>
              <a:t>sul bisogno informativo - Termini chiave </a:t>
            </a:r>
            <a:r>
              <a:rPr lang="it-IT" sz="1400" dirty="0">
                <a:solidFill>
                  <a:schemeClr val="tx1"/>
                </a:solidFill>
              </a:rPr>
              <a:t>e mappe </a:t>
            </a:r>
            <a:r>
              <a:rPr lang="it-IT" sz="1400" dirty="0" smtClean="0">
                <a:solidFill>
                  <a:schemeClr val="tx1"/>
                </a:solidFill>
              </a:rPr>
              <a:t>concettuali 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Ricerca </a:t>
            </a:r>
            <a:r>
              <a:rPr lang="it-IT" sz="1400" dirty="0" smtClean="0">
                <a:solidFill>
                  <a:schemeClr val="tx1"/>
                </a:solidFill>
              </a:rPr>
              <a:t>-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Metodologia </a:t>
            </a:r>
            <a:r>
              <a:rPr lang="it-IT" sz="1400" dirty="0">
                <a:solidFill>
                  <a:schemeClr val="tx1"/>
                </a:solidFill>
              </a:rPr>
              <a:t>della ricerca 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</a:rPr>
              <a:t>- Fare </a:t>
            </a:r>
            <a:r>
              <a:rPr lang="it-IT" sz="1400" dirty="0" smtClean="0">
                <a:solidFill>
                  <a:schemeClr val="tx1"/>
                </a:solidFill>
              </a:rPr>
              <a:t>la ricerca – Tipologia delle fonti </a:t>
            </a:r>
            <a:r>
              <a:rPr lang="it-IT" sz="1400" dirty="0" smtClean="0">
                <a:solidFill>
                  <a:schemeClr val="tx1"/>
                </a:solidFill>
              </a:rPr>
              <a:t>e </a:t>
            </a:r>
            <a:r>
              <a:rPr lang="it-IT" sz="1400" dirty="0" smtClean="0">
                <a:solidFill>
                  <a:schemeClr val="tx1"/>
                </a:solidFill>
              </a:rPr>
              <a:t>dei </a:t>
            </a:r>
            <a:r>
              <a:rPr lang="it-IT" sz="1400" dirty="0" smtClean="0">
                <a:solidFill>
                  <a:schemeClr val="tx1"/>
                </a:solidFill>
              </a:rPr>
              <a:t>documenti </a:t>
            </a:r>
            <a:endParaRPr lang="it-IT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Analizzare - Valutare </a:t>
            </a:r>
            <a:endParaRPr lang="it-IT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Uso e riuso dell’informazione – Diritto d’autore – Licenze Creative </a:t>
            </a:r>
            <a:r>
              <a:rPr lang="it-IT" sz="1400" dirty="0" err="1" smtClean="0">
                <a:solidFill>
                  <a:schemeClr val="tx1"/>
                </a:solidFill>
              </a:rPr>
              <a:t>Commons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Creazione, collaborazione e comunicazione e condivisione dell’informazione (processo della conoscenza)</a:t>
            </a:r>
            <a:endParaRPr lang="it-IT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Fase ulteriore di valutazione</a:t>
            </a: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Problemi</a:t>
            </a:r>
          </a:p>
          <a:p>
            <a:pPr marL="342900" indent="-342900"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Gestire </a:t>
            </a:r>
            <a:r>
              <a:rPr lang="it-IT" sz="1400" dirty="0">
                <a:solidFill>
                  <a:schemeClr val="tx1"/>
                </a:solidFill>
              </a:rPr>
              <a:t>il momento in cui è richiesta, si attua e si sviluppa la richiesta.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chemeClr val="tx1"/>
                </a:solidFill>
              </a:rPr>
              <a:t>Identificare gli interessi degli utenti [e quali utenti].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chemeClr val="tx1"/>
                </a:solidFill>
              </a:rPr>
              <a:t>Trovare i partner.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chemeClr val="tx1"/>
                </a:solidFill>
              </a:rPr>
              <a:t>Decidere cosa conta.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chemeClr val="tx1"/>
                </a:solidFill>
              </a:rPr>
              <a:t>Misurare l’impatto [di cosa].</a:t>
            </a:r>
          </a:p>
          <a:p>
            <a:pPr marL="342900" indent="-342900">
              <a:buAutoNum type="arabicPeriod"/>
            </a:pPr>
            <a:r>
              <a:rPr lang="it-IT" sz="1400" dirty="0" smtClean="0">
                <a:solidFill>
                  <a:schemeClr val="tx1"/>
                </a:solidFill>
              </a:rPr>
              <a:t>Raccontare </a:t>
            </a:r>
            <a:r>
              <a:rPr lang="it-IT" sz="1400" dirty="0">
                <a:solidFill>
                  <a:schemeClr val="tx1"/>
                </a:solidFill>
              </a:rPr>
              <a:t>la storia [</a:t>
            </a:r>
            <a:r>
              <a:rPr lang="it-IT" sz="1400" dirty="0" err="1">
                <a:solidFill>
                  <a:schemeClr val="tx1"/>
                </a:solidFill>
              </a:rPr>
              <a:t>visual</a:t>
            </a:r>
            <a:r>
              <a:rPr lang="it-IT" sz="1400" dirty="0">
                <a:solidFill>
                  <a:schemeClr val="tx1"/>
                </a:solidFill>
              </a:rPr>
              <a:t>, narrative, </a:t>
            </a:r>
            <a:r>
              <a:rPr lang="it-IT" sz="1400" dirty="0" err="1">
                <a:solidFill>
                  <a:schemeClr val="tx1"/>
                </a:solidFill>
              </a:rPr>
              <a:t>storytelling</a:t>
            </a:r>
            <a:r>
              <a:rPr lang="it-IT" sz="1400" dirty="0">
                <a:solidFill>
                  <a:schemeClr val="tx1"/>
                </a:solidFill>
              </a:rPr>
              <a:t>, social media ma anche report].</a:t>
            </a:r>
          </a:p>
          <a:p>
            <a:pPr marL="342900" indent="-342900">
              <a:buAutoNum type="arabicPeriod"/>
            </a:pPr>
            <a:r>
              <a:rPr lang="it-IT" sz="1400" dirty="0">
                <a:solidFill>
                  <a:schemeClr val="tx1"/>
                </a:solidFill>
              </a:rPr>
              <a:t>Dare il tempo per far crescere la storia</a:t>
            </a:r>
            <a:r>
              <a:rPr lang="it-IT" sz="1400" dirty="0" smtClean="0">
                <a:solidFill>
                  <a:schemeClr val="tx1"/>
                </a:solidFill>
              </a:rPr>
              <a:t>.</a:t>
            </a:r>
            <a:endParaRPr lang="it-IT" sz="14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48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952091"/>
            <a:ext cx="8605092" cy="48936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tx1"/>
                </a:solidFill>
              </a:rPr>
              <a:t>Digital </a:t>
            </a:r>
            <a:r>
              <a:rPr lang="it-IT" sz="1200" b="1" dirty="0" err="1" smtClean="0">
                <a:solidFill>
                  <a:schemeClr val="tx1"/>
                </a:solidFill>
              </a:rPr>
              <a:t>Literacy</a:t>
            </a:r>
            <a:endParaRPr lang="it-IT" sz="1200" b="1" dirty="0" smtClean="0">
              <a:solidFill>
                <a:schemeClr val="tx1"/>
              </a:solidFill>
            </a:endParaRPr>
          </a:p>
          <a:p>
            <a:r>
              <a:rPr lang="it-IT" sz="1200" dirty="0" smtClean="0">
                <a:solidFill>
                  <a:schemeClr val="tx1"/>
                </a:solidFill>
              </a:rPr>
              <a:t>Spazio di apprendimento formale ed informale che è potenziato da strumenti tecnologici, mappe concettuali, condivisione delle conoscenze e professionalità (lavoro di comunità di professionisti o di interazione).</a:t>
            </a:r>
          </a:p>
          <a:p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b="1" dirty="0" smtClean="0">
                <a:solidFill>
                  <a:schemeClr val="tx1"/>
                </a:solidFill>
              </a:rPr>
              <a:t>1. Strumenti tecnologici: elenco meramente indicativo a seguire</a:t>
            </a:r>
          </a:p>
          <a:p>
            <a:endParaRPr lang="it-IT" sz="1200" b="1" dirty="0">
              <a:solidFill>
                <a:schemeClr val="tx1"/>
              </a:solidFill>
            </a:endParaRPr>
          </a:p>
          <a:p>
            <a:r>
              <a:rPr lang="it-IT" sz="1200" b="1" dirty="0" smtClean="0">
                <a:solidFill>
                  <a:schemeClr val="tx1"/>
                </a:solidFill>
              </a:rPr>
              <a:t>2. Mappe concettuali </a:t>
            </a:r>
            <a:r>
              <a:rPr lang="it-IT" sz="1200" b="1" dirty="0" smtClean="0">
                <a:solidFill>
                  <a:schemeClr val="tx1"/>
                </a:solidFill>
              </a:rPr>
              <a:t>(sono segnalate un </a:t>
            </a:r>
            <a:r>
              <a:rPr lang="it-IT" sz="1200" b="1" dirty="0" smtClean="0">
                <a:solidFill>
                  <a:schemeClr val="tx1"/>
                </a:solidFill>
              </a:rPr>
              <a:t>paio di </a:t>
            </a:r>
            <a:r>
              <a:rPr lang="it-IT" sz="1200" b="1" dirty="0" smtClean="0">
                <a:solidFill>
                  <a:schemeClr val="tx1"/>
                </a:solidFill>
              </a:rPr>
              <a:t>letture, </a:t>
            </a:r>
            <a:r>
              <a:rPr lang="it-IT" sz="1200" b="1" dirty="0" smtClean="0">
                <a:solidFill>
                  <a:schemeClr val="tx1"/>
                </a:solidFill>
              </a:rPr>
              <a:t>ma nella letteratura scientifica </a:t>
            </a:r>
            <a:r>
              <a:rPr lang="it-IT" sz="1200" b="1" dirty="0" smtClean="0">
                <a:solidFill>
                  <a:schemeClr val="tx1"/>
                </a:solidFill>
              </a:rPr>
              <a:t>i riferimenti sono tanti)</a:t>
            </a:r>
            <a:endParaRPr lang="it-IT" sz="1200" b="1" dirty="0" smtClean="0">
              <a:solidFill>
                <a:schemeClr val="tx1"/>
              </a:solidFill>
            </a:endParaRPr>
          </a:p>
          <a:p>
            <a:r>
              <a:rPr lang="it-IT" sz="1200" dirty="0">
                <a:solidFill>
                  <a:schemeClr val="tx1"/>
                </a:solidFill>
              </a:rPr>
              <a:t>Stefani </a:t>
            </a:r>
            <a:r>
              <a:rPr lang="it-IT" sz="1200" dirty="0" err="1">
                <a:solidFill>
                  <a:schemeClr val="tx1"/>
                </a:solidFill>
              </a:rPr>
              <a:t>Deplano</a:t>
            </a:r>
            <a:r>
              <a:rPr lang="it-IT" sz="1200" dirty="0">
                <a:solidFill>
                  <a:schemeClr val="tx1"/>
                </a:solidFill>
              </a:rPr>
              <a:t>: Digital </a:t>
            </a:r>
            <a:r>
              <a:rPr lang="it-IT" sz="1200" dirty="0" err="1">
                <a:solidFill>
                  <a:schemeClr val="tx1"/>
                </a:solidFill>
              </a:rPr>
              <a:t>Literacy</a:t>
            </a:r>
            <a:r>
              <a:rPr lang="it-IT" sz="1200" dirty="0">
                <a:solidFill>
                  <a:schemeClr val="tx1"/>
                </a:solidFill>
              </a:rPr>
              <a:t> - risorse</a:t>
            </a:r>
          </a:p>
          <a:p>
            <a:r>
              <a:rPr lang="it-IT" sz="1200" dirty="0">
                <a:solidFill>
                  <a:schemeClr val="tx1"/>
                </a:solidFill>
                <a:hlinkClick r:id="rId2"/>
              </a:rPr>
              <a:t>https://www.scoop.it/t/digital-literacy-in-education-by-stefania-deplano-1</a:t>
            </a:r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dirty="0" err="1">
                <a:solidFill>
                  <a:schemeClr val="tx1"/>
                </a:solidFill>
              </a:rPr>
              <a:t>Petrucco</a:t>
            </a:r>
            <a:r>
              <a:rPr lang="it-IT" sz="1200" dirty="0">
                <a:solidFill>
                  <a:schemeClr val="tx1"/>
                </a:solidFill>
              </a:rPr>
              <a:t>, C.  </a:t>
            </a:r>
            <a:r>
              <a:rPr lang="it-IT" sz="1200" i="1" dirty="0">
                <a:solidFill>
                  <a:schemeClr val="tx1"/>
                </a:solidFill>
              </a:rPr>
              <a:t>Mappe concettuali per una ricerca  d’informazioni in internet. Uno strumento metacognitivo per sviluppare le abilità di ricerca e di costruzione di conoscenza</a:t>
            </a:r>
          </a:p>
          <a:p>
            <a:r>
              <a:rPr lang="it-IT" sz="1200" dirty="0">
                <a:solidFill>
                  <a:schemeClr val="tx1"/>
                </a:solidFill>
                <a:hlinkClick r:id="rId3"/>
              </a:rPr>
              <a:t>http://www.nataliavisalli.it/livellob/internet/motori/RICERCA%20DI%20INFORMAZIONI%20IN%20INTERNET.htm</a:t>
            </a:r>
          </a:p>
          <a:p>
            <a:r>
              <a:rPr lang="it-IT" sz="1200" dirty="0">
                <a:hlinkClick r:id="rId3"/>
              </a:rPr>
              <a:t>http://</a:t>
            </a:r>
            <a:r>
              <a:rPr lang="it-IT" sz="1200" dirty="0" smtClean="0">
                <a:hlinkClick r:id="rId3"/>
              </a:rPr>
              <a:t>www.edscuola.it/archivio/software/sewcom.html</a:t>
            </a:r>
            <a:endParaRPr lang="it-IT" sz="1200" dirty="0" smtClean="0"/>
          </a:p>
          <a:p>
            <a:endParaRPr lang="it-IT" sz="1200" dirty="0"/>
          </a:p>
          <a:p>
            <a:r>
              <a:rPr lang="it-IT" sz="1200" b="1" dirty="0" smtClean="0">
                <a:solidFill>
                  <a:schemeClr val="tx1"/>
                </a:solidFill>
              </a:rPr>
              <a:t>3. Comunità di pratica</a:t>
            </a:r>
          </a:p>
          <a:p>
            <a:r>
              <a:rPr lang="it-IT" sz="1200" b="1" dirty="0" err="1">
                <a:solidFill>
                  <a:schemeClr val="tx1"/>
                </a:solidFill>
              </a:rPr>
              <a:t>CoP</a:t>
            </a:r>
            <a:r>
              <a:rPr lang="it-IT" sz="1200" b="1" dirty="0">
                <a:solidFill>
                  <a:schemeClr val="tx1"/>
                </a:solidFill>
              </a:rPr>
              <a:t> - Community of </a:t>
            </a:r>
            <a:r>
              <a:rPr lang="it-IT" sz="1200" b="1" dirty="0" err="1">
                <a:solidFill>
                  <a:schemeClr val="tx1"/>
                </a:solidFill>
              </a:rPr>
              <a:t>Practice</a:t>
            </a:r>
            <a:endParaRPr lang="it-IT" sz="1200" b="1" dirty="0">
              <a:solidFill>
                <a:schemeClr val="tx1"/>
              </a:solidFill>
            </a:endParaRPr>
          </a:p>
          <a:p>
            <a:r>
              <a:rPr lang="it-IT" sz="1200" dirty="0">
                <a:solidFill>
                  <a:schemeClr val="tx1"/>
                </a:solidFill>
                <a:hlinkClick r:id="rId4"/>
              </a:rPr>
              <a:t>https://en.wikipedia.org/wiki/Community_of_practice</a:t>
            </a:r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dirty="0" err="1">
                <a:solidFill>
                  <a:schemeClr val="tx1"/>
                </a:solidFill>
              </a:rPr>
              <a:t>Wenger</a:t>
            </a:r>
            <a:r>
              <a:rPr lang="it-IT" sz="1200" dirty="0">
                <a:solidFill>
                  <a:schemeClr val="tx1"/>
                </a:solidFill>
              </a:rPr>
              <a:t>, E. (1998). </a:t>
            </a:r>
            <a:r>
              <a:rPr lang="it-IT" sz="1200" i="1" dirty="0" err="1">
                <a:solidFill>
                  <a:schemeClr val="tx1"/>
                </a:solidFill>
              </a:rPr>
              <a:t>Communities</a:t>
            </a:r>
            <a:r>
              <a:rPr lang="it-IT" sz="1200" i="1" dirty="0">
                <a:solidFill>
                  <a:schemeClr val="tx1"/>
                </a:solidFill>
              </a:rPr>
              <a:t> of </a:t>
            </a:r>
            <a:r>
              <a:rPr lang="it-IT" sz="1200" i="1" dirty="0" err="1">
                <a:solidFill>
                  <a:schemeClr val="tx1"/>
                </a:solidFill>
              </a:rPr>
              <a:t>practice</a:t>
            </a:r>
            <a:r>
              <a:rPr lang="it-IT" sz="1200" i="1" dirty="0">
                <a:solidFill>
                  <a:schemeClr val="tx1"/>
                </a:solidFill>
              </a:rPr>
              <a:t>. Learning, </a:t>
            </a:r>
            <a:r>
              <a:rPr lang="it-IT" sz="1200" i="1" dirty="0" err="1">
                <a:solidFill>
                  <a:schemeClr val="tx1"/>
                </a:solidFill>
              </a:rPr>
              <a:t>meaning</a:t>
            </a:r>
            <a:r>
              <a:rPr lang="it-IT" sz="1200" i="1" dirty="0">
                <a:solidFill>
                  <a:schemeClr val="tx1"/>
                </a:solidFill>
              </a:rPr>
              <a:t>, and </a:t>
            </a:r>
            <a:r>
              <a:rPr lang="it-IT" sz="1200" i="1" dirty="0" err="1">
                <a:solidFill>
                  <a:schemeClr val="tx1"/>
                </a:solidFill>
              </a:rPr>
              <a:t>identity</a:t>
            </a:r>
            <a:r>
              <a:rPr lang="it-IT" sz="1200" dirty="0">
                <a:solidFill>
                  <a:schemeClr val="tx1"/>
                </a:solidFill>
              </a:rPr>
              <a:t>. Cambridge: Cambridge </a:t>
            </a:r>
            <a:r>
              <a:rPr lang="it-IT" sz="1200" dirty="0" err="1">
                <a:solidFill>
                  <a:schemeClr val="tx1"/>
                </a:solidFill>
              </a:rPr>
              <a:t>University</a:t>
            </a:r>
            <a:r>
              <a:rPr lang="it-IT" sz="1200" dirty="0">
                <a:solidFill>
                  <a:schemeClr val="tx1"/>
                </a:solidFill>
              </a:rPr>
              <a:t> Press.</a:t>
            </a:r>
          </a:p>
          <a:p>
            <a:r>
              <a:rPr lang="it-IT" sz="1200" dirty="0" err="1">
                <a:solidFill>
                  <a:schemeClr val="tx1"/>
                </a:solidFill>
              </a:rPr>
              <a:t>Wenger</a:t>
            </a:r>
            <a:r>
              <a:rPr lang="it-IT" sz="1200" dirty="0">
                <a:solidFill>
                  <a:schemeClr val="tx1"/>
                </a:solidFill>
              </a:rPr>
              <a:t>, E. &amp; </a:t>
            </a:r>
            <a:r>
              <a:rPr lang="it-IT" sz="1200" dirty="0" err="1">
                <a:solidFill>
                  <a:schemeClr val="tx1"/>
                </a:solidFill>
              </a:rPr>
              <a:t>McDermott</a:t>
            </a:r>
            <a:r>
              <a:rPr lang="it-IT" sz="1200" dirty="0">
                <a:solidFill>
                  <a:schemeClr val="tx1"/>
                </a:solidFill>
              </a:rPr>
              <a:t>, R. &amp; </a:t>
            </a:r>
            <a:r>
              <a:rPr lang="it-IT" sz="1200" dirty="0" err="1">
                <a:solidFill>
                  <a:schemeClr val="tx1"/>
                </a:solidFill>
              </a:rPr>
              <a:t>Snyder</a:t>
            </a:r>
            <a:r>
              <a:rPr lang="it-IT" sz="1200" dirty="0">
                <a:solidFill>
                  <a:schemeClr val="tx1"/>
                </a:solidFill>
              </a:rPr>
              <a:t>, W. M. (2002). </a:t>
            </a:r>
            <a:r>
              <a:rPr lang="it-IT" sz="1200" i="1" dirty="0" err="1">
                <a:solidFill>
                  <a:schemeClr val="tx1"/>
                </a:solidFill>
              </a:rPr>
              <a:t>Cultivating</a:t>
            </a:r>
            <a:r>
              <a:rPr lang="it-IT" sz="1200" i="1" dirty="0">
                <a:solidFill>
                  <a:schemeClr val="tx1"/>
                </a:solidFill>
              </a:rPr>
              <a:t> </a:t>
            </a:r>
            <a:r>
              <a:rPr lang="it-IT" sz="1200" i="1" dirty="0" err="1">
                <a:solidFill>
                  <a:schemeClr val="tx1"/>
                </a:solidFill>
              </a:rPr>
              <a:t>communities</a:t>
            </a:r>
            <a:r>
              <a:rPr lang="it-IT" sz="1200" i="1" dirty="0">
                <a:solidFill>
                  <a:schemeClr val="tx1"/>
                </a:solidFill>
              </a:rPr>
              <a:t> of </a:t>
            </a:r>
            <a:r>
              <a:rPr lang="it-IT" sz="1200" i="1" dirty="0" err="1">
                <a:solidFill>
                  <a:schemeClr val="tx1"/>
                </a:solidFill>
              </a:rPr>
              <a:t>practice</a:t>
            </a:r>
            <a:r>
              <a:rPr lang="it-IT" sz="1200" dirty="0">
                <a:solidFill>
                  <a:schemeClr val="tx1"/>
                </a:solidFill>
              </a:rPr>
              <a:t>. Boston: Harvard Business School Press</a:t>
            </a:r>
            <a:r>
              <a:rPr lang="it-IT" sz="1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it-IT" sz="1200" b="1" dirty="0" err="1" smtClean="0">
                <a:solidFill>
                  <a:schemeClr val="tx1"/>
                </a:solidFill>
              </a:rPr>
              <a:t>Communities</a:t>
            </a:r>
            <a:r>
              <a:rPr lang="it-IT" sz="1200" b="1" dirty="0" smtClean="0">
                <a:solidFill>
                  <a:schemeClr val="tx1"/>
                </a:solidFill>
              </a:rPr>
              <a:t> of </a:t>
            </a:r>
            <a:r>
              <a:rPr lang="it-IT" sz="1200" b="1" dirty="0" err="1">
                <a:solidFill>
                  <a:schemeClr val="tx1"/>
                </a:solidFill>
              </a:rPr>
              <a:t>Practice</a:t>
            </a:r>
            <a:r>
              <a:rPr lang="it-IT" sz="1200" b="1" dirty="0">
                <a:solidFill>
                  <a:schemeClr val="tx1"/>
                </a:solidFill>
              </a:rPr>
              <a:t> E-learning </a:t>
            </a:r>
          </a:p>
          <a:p>
            <a:r>
              <a:rPr lang="it-IT" sz="1200" dirty="0" err="1">
                <a:solidFill>
                  <a:schemeClr val="tx1"/>
                </a:solidFill>
              </a:rPr>
              <a:t>Chikh</a:t>
            </a:r>
            <a:r>
              <a:rPr lang="it-IT" sz="1200" dirty="0">
                <a:solidFill>
                  <a:schemeClr val="tx1"/>
                </a:solidFill>
              </a:rPr>
              <a:t>, A., </a:t>
            </a:r>
            <a:r>
              <a:rPr lang="it-IT" sz="1200" dirty="0" err="1">
                <a:solidFill>
                  <a:schemeClr val="tx1"/>
                </a:solidFill>
              </a:rPr>
              <a:t>Berkanib</a:t>
            </a:r>
            <a:r>
              <a:rPr lang="it-IT" sz="1200" dirty="0">
                <a:solidFill>
                  <a:schemeClr val="tx1"/>
                </a:solidFill>
              </a:rPr>
              <a:t>, L. (2010). </a:t>
            </a:r>
            <a:r>
              <a:rPr lang="it-IT" sz="1200" dirty="0" err="1">
                <a:solidFill>
                  <a:schemeClr val="tx1"/>
                </a:solidFill>
              </a:rPr>
              <a:t>Communities</a:t>
            </a:r>
            <a:r>
              <a:rPr lang="it-IT" sz="1200" dirty="0">
                <a:solidFill>
                  <a:schemeClr val="tx1"/>
                </a:solidFill>
              </a:rPr>
              <a:t> of </a:t>
            </a:r>
            <a:r>
              <a:rPr lang="it-IT" sz="1200" dirty="0" err="1">
                <a:solidFill>
                  <a:schemeClr val="tx1"/>
                </a:solidFill>
              </a:rPr>
              <a:t>practice</a:t>
            </a:r>
            <a:r>
              <a:rPr lang="it-IT" sz="1200" dirty="0">
                <a:solidFill>
                  <a:schemeClr val="tx1"/>
                </a:solidFill>
              </a:rPr>
              <a:t> of e-learning, an innovative </a:t>
            </a:r>
            <a:r>
              <a:rPr lang="it-IT" sz="1200" dirty="0" err="1">
                <a:solidFill>
                  <a:schemeClr val="tx1"/>
                </a:solidFill>
              </a:rPr>
              <a:t>learning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space</a:t>
            </a:r>
            <a:r>
              <a:rPr lang="it-IT" sz="1200" dirty="0">
                <a:solidFill>
                  <a:schemeClr val="tx1"/>
                </a:solidFill>
              </a:rPr>
              <a:t> for e-learning </a:t>
            </a:r>
            <a:r>
              <a:rPr lang="it-IT" sz="1200" dirty="0" err="1">
                <a:solidFill>
                  <a:schemeClr val="tx1"/>
                </a:solidFill>
              </a:rPr>
              <a:t>actors</a:t>
            </a:r>
            <a:r>
              <a:rPr lang="it-IT" sz="1200" dirty="0">
                <a:solidFill>
                  <a:schemeClr val="tx1"/>
                </a:solidFill>
              </a:rPr>
              <a:t>. </a:t>
            </a:r>
            <a:r>
              <a:rPr lang="it-IT" sz="1200" i="1" dirty="0" err="1">
                <a:solidFill>
                  <a:schemeClr val="tx1"/>
                </a:solidFill>
              </a:rPr>
              <a:t>Procedia</a:t>
            </a:r>
            <a:r>
              <a:rPr lang="it-IT" sz="1200" i="1" dirty="0">
                <a:solidFill>
                  <a:schemeClr val="tx1"/>
                </a:solidFill>
              </a:rPr>
              <a:t> Social and </a:t>
            </a:r>
            <a:r>
              <a:rPr lang="it-IT" sz="1200" i="1" dirty="0" err="1">
                <a:solidFill>
                  <a:schemeClr val="tx1"/>
                </a:solidFill>
              </a:rPr>
              <a:t>Behavioral</a:t>
            </a:r>
            <a:r>
              <a:rPr lang="it-IT" sz="1200" i="1" dirty="0">
                <a:solidFill>
                  <a:schemeClr val="tx1"/>
                </a:solidFill>
              </a:rPr>
              <a:t> </a:t>
            </a:r>
            <a:r>
              <a:rPr lang="it-IT" sz="1200" i="1" dirty="0" err="1">
                <a:solidFill>
                  <a:schemeClr val="tx1"/>
                </a:solidFill>
              </a:rPr>
              <a:t>Sciences</a:t>
            </a:r>
            <a:r>
              <a:rPr lang="it-IT" sz="1200" dirty="0">
                <a:solidFill>
                  <a:schemeClr val="tx1"/>
                </a:solidFill>
              </a:rPr>
              <a:t>, 2, 5022–5027.</a:t>
            </a:r>
          </a:p>
          <a:p>
            <a:r>
              <a:rPr lang="it-IT" sz="1200" b="1" dirty="0" smtClean="0">
                <a:solidFill>
                  <a:schemeClr val="tx1"/>
                </a:solidFill>
              </a:rPr>
              <a:t>Online </a:t>
            </a:r>
            <a:r>
              <a:rPr lang="it-IT" sz="1200" b="1" dirty="0" err="1">
                <a:solidFill>
                  <a:schemeClr val="tx1"/>
                </a:solidFill>
              </a:rPr>
              <a:t>CoP</a:t>
            </a:r>
            <a:endParaRPr lang="it-IT" sz="1200" b="1" dirty="0">
              <a:solidFill>
                <a:schemeClr val="tx1"/>
              </a:solidFill>
            </a:endParaRPr>
          </a:p>
          <a:p>
            <a:r>
              <a:rPr lang="it-IT" sz="1200" dirty="0">
                <a:solidFill>
                  <a:schemeClr val="tx1"/>
                </a:solidFill>
                <a:hlinkClick r:id="rId5"/>
              </a:rPr>
              <a:t>https://en.wikipedia.org/wiki/Virtual_community_of_practice</a:t>
            </a:r>
            <a:endParaRPr lang="it-IT" sz="1200" dirty="0">
              <a:solidFill>
                <a:schemeClr val="tx1"/>
              </a:solidFill>
            </a:endParaRPr>
          </a:p>
          <a:p>
            <a:r>
              <a:rPr lang="it-IT" sz="1200" dirty="0">
                <a:solidFill>
                  <a:schemeClr val="tx1"/>
                </a:solidFill>
                <a:hlinkClick r:id="rId6"/>
              </a:rPr>
              <a:t>http://wenger-trayner.com/resources/what-is-a-community-of-practice</a:t>
            </a:r>
            <a:r>
              <a:rPr lang="it-IT" sz="1200" dirty="0" smtClean="0">
                <a:solidFill>
                  <a:schemeClr val="tx1"/>
                </a:solidFill>
                <a:hlinkClick r:id="rId6"/>
              </a:rPr>
              <a:t>/</a:t>
            </a:r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096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124744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Anni ‘90, seconda metà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SCONUL Model 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ACRL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competency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standards</a:t>
            </a:r>
            <a:r>
              <a:rPr lang="it-IT" sz="1600" dirty="0" smtClean="0">
                <a:solidFill>
                  <a:schemeClr val="tx1"/>
                </a:solidFill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</a:rPr>
              <a:t>higher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Programmi basati sulle competenze informative.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L’attenzione sulle  competenze  dedicate all’alfabetismo informative  diviene oggetto di studio e corsi anche nelle università, non solo nelle scuole. Nelle biblioteche il tema diviene centrale ed è declinato a seconda dell’utenza specifica.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Continua il dibattito fra istruzione bibliografica  e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. In questi anni avviene il passaggio verso l’information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in modo più netto, vuoi per la diffusione della rete, con la sua complessità informativa, vuoi per una maggiore attenzione al tema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</a:rPr>
              <a:t> così abbiamo: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una maggiore centralità della parola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u</a:t>
            </a:r>
            <a:r>
              <a:rPr lang="it-IT" sz="1600" dirty="0" smtClean="0">
                <a:solidFill>
                  <a:schemeClr val="tx1"/>
                </a:solidFill>
              </a:rPr>
              <a:t>n maggiore richiamo all’information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m</a:t>
            </a:r>
            <a:r>
              <a:rPr lang="it-IT" sz="1600" dirty="0" smtClean="0">
                <a:solidFill>
                  <a:schemeClr val="tx1"/>
                </a:solidFill>
              </a:rPr>
              <a:t>inori riferimenti all’information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library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instruction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---------------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Ballestra</a:t>
            </a:r>
            <a:r>
              <a:rPr lang="it-IT" sz="1600" dirty="0">
                <a:solidFill>
                  <a:schemeClr val="tx1"/>
                </a:solidFill>
              </a:rPr>
              <a:t>, L. (2011). </a:t>
            </a:r>
            <a:r>
              <a:rPr lang="it-IT" sz="1600" i="1" dirty="0">
                <a:solidFill>
                  <a:schemeClr val="tx1"/>
                </a:solidFill>
              </a:rPr>
              <a:t>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in Biblioteca</a:t>
            </a:r>
            <a:r>
              <a:rPr lang="it-IT" sz="1600" dirty="0">
                <a:solidFill>
                  <a:schemeClr val="tx1"/>
                </a:solidFill>
              </a:rPr>
              <a:t>. Milano: </a:t>
            </a:r>
            <a:r>
              <a:rPr lang="it-IT" sz="1600" dirty="0" smtClean="0">
                <a:solidFill>
                  <a:schemeClr val="tx1"/>
                </a:solidFill>
              </a:rPr>
              <a:t>Bibliografica.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3"/>
            <a:ext cx="1600303" cy="6448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235848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58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9660" y="947410"/>
            <a:ext cx="8605092" cy="44012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</a:rPr>
              <a:t>Strumenti, mappe e comunità</a:t>
            </a:r>
          </a:p>
          <a:p>
            <a:endParaRPr lang="it-IT" sz="1400" b="1" dirty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Digital </a:t>
            </a:r>
            <a:r>
              <a:rPr lang="it-IT" sz="1400" b="1" dirty="0" err="1" smtClean="0">
                <a:solidFill>
                  <a:schemeClr val="tx1"/>
                </a:solidFill>
              </a:rPr>
              <a:t>resources</a:t>
            </a:r>
            <a:r>
              <a:rPr lang="it-IT" sz="1400" b="1" dirty="0" smtClean="0">
                <a:solidFill>
                  <a:schemeClr val="tx1"/>
                </a:solidFill>
              </a:rPr>
              <a:t> varie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JISC Digital </a:t>
            </a:r>
            <a:r>
              <a:rPr lang="it-IT" sz="1400" dirty="0" err="1" smtClean="0">
                <a:solidFill>
                  <a:schemeClr val="tx1"/>
                </a:solidFill>
              </a:rPr>
              <a:t>Resources</a:t>
            </a:r>
            <a:r>
              <a:rPr lang="it-IT" sz="1400" dirty="0" smtClean="0">
                <a:solidFill>
                  <a:schemeClr val="tx1"/>
                </a:solidFill>
              </a:rPr>
              <a:t>: </a:t>
            </a:r>
            <a:r>
              <a:rPr lang="it-IT" sz="14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it-IT" sz="1400" dirty="0">
                <a:solidFill>
                  <a:schemeClr val="tx1"/>
                </a:solidFill>
                <a:hlinkClick r:id="rId2"/>
              </a:rPr>
              <a:t>://</a:t>
            </a:r>
            <a:r>
              <a:rPr lang="it-IT" sz="1400" dirty="0" smtClean="0">
                <a:solidFill>
                  <a:schemeClr val="tx1"/>
                </a:solidFill>
                <a:hlinkClick r:id="rId2"/>
              </a:rPr>
              <a:t>www.jisc.ac.uk/content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chemeClr val="tx1"/>
                </a:solidFill>
              </a:rPr>
              <a:t>AGID </a:t>
            </a:r>
            <a:r>
              <a:rPr lang="it-IT" sz="1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it-IT" sz="1400" dirty="0">
                <a:solidFill>
                  <a:schemeClr val="tx1"/>
                </a:solidFill>
                <a:hlinkClick r:id="rId3"/>
              </a:rPr>
              <a:t>://</a:t>
            </a:r>
            <a:r>
              <a:rPr lang="it-IT" sz="1400" dirty="0" smtClean="0">
                <a:solidFill>
                  <a:schemeClr val="tx1"/>
                </a:solidFill>
                <a:hlinkClick r:id="rId3"/>
              </a:rPr>
              <a:t>www.agid.gov.it/agenda-digitale/competenze-digitali/competenze-base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EU </a:t>
            </a:r>
            <a:r>
              <a:rPr lang="it-IT" sz="14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it-IT" sz="1400" dirty="0">
                <a:solidFill>
                  <a:schemeClr val="tx1"/>
                </a:solidFill>
                <a:hlinkClick r:id="rId3"/>
              </a:rPr>
              <a:t>://</a:t>
            </a:r>
            <a:r>
              <a:rPr lang="it-IT" sz="1400" dirty="0" smtClean="0">
                <a:solidFill>
                  <a:schemeClr val="tx1"/>
                </a:solidFill>
                <a:hlinkClick r:id="rId3"/>
              </a:rPr>
              <a:t>ec.europa.eu/epale/it/node/46185</a:t>
            </a:r>
          </a:p>
          <a:p>
            <a:r>
              <a:rPr lang="it-IT" sz="1400" dirty="0" smtClean="0">
                <a:solidFill>
                  <a:schemeClr val="tx1"/>
                </a:solidFill>
              </a:rPr>
              <a:t>INDIRE  </a:t>
            </a:r>
            <a:r>
              <a:rPr lang="it-IT" sz="1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it-IT" sz="1400" dirty="0">
                <a:solidFill>
                  <a:schemeClr val="tx1"/>
                </a:solidFill>
                <a:hlinkClick r:id="rId3"/>
              </a:rPr>
              <a:t>://</a:t>
            </a:r>
            <a:r>
              <a:rPr lang="it-IT" sz="1400" dirty="0" smtClean="0">
                <a:solidFill>
                  <a:schemeClr val="tx1"/>
                </a:solidFill>
                <a:hlinkClick r:id="rId3"/>
              </a:rPr>
              <a:t>forum.indire.it/repository_cms/working/export/6057/1.html</a:t>
            </a:r>
          </a:p>
          <a:p>
            <a:r>
              <a:rPr lang="it-IT" sz="1400" dirty="0" err="1" smtClean="0">
                <a:solidFill>
                  <a:schemeClr val="tx1"/>
                </a:solidFill>
              </a:rPr>
              <a:t>Literacy</a:t>
            </a:r>
            <a:r>
              <a:rPr lang="it-IT" sz="1400" dirty="0" smtClean="0">
                <a:solidFill>
                  <a:schemeClr val="tx1"/>
                </a:solidFill>
              </a:rPr>
              <a:t> World Wide </a:t>
            </a:r>
            <a:r>
              <a:rPr lang="it-IT" sz="14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it-IT" sz="1400" dirty="0">
                <a:solidFill>
                  <a:schemeClr val="tx1"/>
                </a:solidFill>
                <a:hlinkClick r:id="rId4"/>
              </a:rPr>
              <a:t>://</a:t>
            </a:r>
            <a:r>
              <a:rPr lang="it-IT" sz="1400" dirty="0" smtClean="0">
                <a:solidFill>
                  <a:schemeClr val="tx1"/>
                </a:solidFill>
                <a:hlinkClick r:id="rId4"/>
              </a:rPr>
              <a:t>www.literacyworldwide.org/get-resources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JISC e OCLC: </a:t>
            </a:r>
            <a:r>
              <a:rPr lang="it-IT" sz="140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it-IT" sz="1400" dirty="0" smtClean="0">
                <a:solidFill>
                  <a:schemeClr val="tx1"/>
                </a:solidFill>
                <a:hlinkClick r:id="rId5"/>
              </a:rPr>
              <a:t>www.jisc.ac.uk/news/new-uk-wide-service-will-transform-library-collaboration-03-feb-2017</a:t>
            </a:r>
            <a:endParaRPr lang="it-IT" sz="1400" dirty="0">
              <a:solidFill>
                <a:schemeClr val="tx1"/>
              </a:solidFill>
            </a:endParaRPr>
          </a:p>
          <a:p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Ricerca</a:t>
            </a:r>
          </a:p>
          <a:p>
            <a:r>
              <a:rPr lang="it-IT" sz="1400" dirty="0" err="1" smtClean="0">
                <a:solidFill>
                  <a:schemeClr val="tx1"/>
                </a:solidFill>
              </a:rPr>
              <a:t>Zenodo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6"/>
              </a:rPr>
              <a:t>https://zenodo.org</a:t>
            </a:r>
            <a:r>
              <a:rPr lang="it-IT" sz="1400" dirty="0" smtClean="0">
                <a:solidFill>
                  <a:schemeClr val="tx1"/>
                </a:solidFill>
                <a:hlinkClick r:id="rId6"/>
              </a:rPr>
              <a:t>/</a:t>
            </a:r>
            <a:r>
              <a:rPr lang="it-IT" sz="1400" dirty="0" smtClean="0">
                <a:solidFill>
                  <a:schemeClr val="tx1"/>
                </a:solidFill>
              </a:rPr>
              <a:t> + </a:t>
            </a:r>
            <a:r>
              <a:rPr lang="it-IT" sz="1400" dirty="0" err="1" smtClean="0">
                <a:solidFill>
                  <a:schemeClr val="tx1"/>
                </a:solidFill>
              </a:rPr>
              <a:t>GitHub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7"/>
              </a:rPr>
              <a:t>https://github.com</a:t>
            </a:r>
            <a:r>
              <a:rPr lang="it-IT" sz="1400" dirty="0" smtClean="0">
                <a:solidFill>
                  <a:schemeClr val="tx1"/>
                </a:solidFill>
                <a:hlinkClick r:id="rId7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Opens</a:t>
            </a:r>
            <a:r>
              <a:rPr lang="it-IT" sz="1400" dirty="0" smtClean="0">
                <a:solidFill>
                  <a:schemeClr val="tx1"/>
                </a:solidFill>
              </a:rPr>
              <a:t> Science </a:t>
            </a:r>
            <a:r>
              <a:rPr lang="it-IT" sz="1400" dirty="0">
                <a:solidFill>
                  <a:schemeClr val="tx1"/>
                </a:solidFill>
              </a:rPr>
              <a:t>Framework </a:t>
            </a:r>
            <a:r>
              <a:rPr lang="it-IT" sz="1400" dirty="0">
                <a:solidFill>
                  <a:schemeClr val="tx1"/>
                </a:solidFill>
                <a:hlinkClick r:id="rId8"/>
              </a:rPr>
              <a:t>https://osf.io</a:t>
            </a:r>
            <a:r>
              <a:rPr lang="it-IT" sz="1400" dirty="0" smtClean="0">
                <a:solidFill>
                  <a:schemeClr val="tx1"/>
                </a:solidFill>
                <a:hlinkClick r:id="rId8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Mappe</a:t>
            </a:r>
            <a:endParaRPr lang="it-IT" sz="1400" b="1" dirty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Mind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mup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9"/>
              </a:rPr>
              <a:t>https://www.mindmup.com</a:t>
            </a:r>
            <a:r>
              <a:rPr lang="it-IT" sz="1400" dirty="0" smtClean="0">
                <a:solidFill>
                  <a:schemeClr val="tx1"/>
                </a:solidFill>
                <a:hlinkClick r:id="rId9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Canva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10"/>
              </a:rPr>
              <a:t>https://www.canva.com/it_it/diagramma/mappa-concettuale</a:t>
            </a:r>
            <a:r>
              <a:rPr lang="it-IT" sz="1400" dirty="0" smtClean="0">
                <a:solidFill>
                  <a:schemeClr val="tx1"/>
                </a:solidFill>
                <a:hlinkClick r:id="rId10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err="1" smtClean="0">
                <a:solidFill>
                  <a:schemeClr val="tx1"/>
                </a:solidFill>
              </a:rPr>
              <a:t>Feed</a:t>
            </a:r>
            <a:r>
              <a:rPr lang="it-IT" sz="1400" b="1" dirty="0" smtClean="0">
                <a:solidFill>
                  <a:schemeClr val="tx1"/>
                </a:solidFill>
              </a:rPr>
              <a:t> RSS</a:t>
            </a:r>
          </a:p>
          <a:p>
            <a:r>
              <a:rPr lang="it-IT" sz="1400" dirty="0" err="1" smtClean="0">
                <a:solidFill>
                  <a:schemeClr val="tx1"/>
                </a:solidFill>
              </a:rPr>
              <a:t>Feedly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 smtClean="0">
                <a:solidFill>
                  <a:schemeClr val="tx1"/>
                </a:solidFill>
                <a:hlinkClick r:id="rId11"/>
              </a:rPr>
              <a:t>https://</a:t>
            </a:r>
            <a:r>
              <a:rPr lang="it-IT" sz="1400" dirty="0" smtClean="0">
                <a:solidFill>
                  <a:schemeClr val="tx1"/>
                </a:solidFill>
                <a:hlinkClick r:id="rId11"/>
              </a:rPr>
              <a:t>feedly.com/i/welcome</a:t>
            </a:r>
            <a:endParaRPr lang="it-IT" sz="14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305761"/>
            <a:ext cx="1624536" cy="597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281256"/>
            <a:ext cx="6997999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50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5820" y="927587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Strumenti, mappe e </a:t>
            </a:r>
            <a:r>
              <a:rPr lang="it-IT" sz="1600" b="1" dirty="0" smtClean="0">
                <a:solidFill>
                  <a:schemeClr val="tx1"/>
                </a:solidFill>
              </a:rPr>
              <a:t>comunità</a:t>
            </a:r>
          </a:p>
          <a:p>
            <a:endParaRPr lang="it-IT" sz="1600" b="1" dirty="0">
              <a:solidFill>
                <a:schemeClr val="tx1"/>
              </a:solidFill>
            </a:endParaRPr>
          </a:p>
          <a:p>
            <a:r>
              <a:rPr lang="it-IT" sz="1400" b="1" dirty="0">
                <a:solidFill>
                  <a:schemeClr val="tx1"/>
                </a:solidFill>
              </a:rPr>
              <a:t>Riviste da creare e contenuti su Riviste da seguire</a:t>
            </a:r>
          </a:p>
          <a:p>
            <a:r>
              <a:rPr lang="it-IT" sz="1400" dirty="0" err="1">
                <a:solidFill>
                  <a:schemeClr val="tx1"/>
                </a:solidFill>
              </a:rPr>
              <a:t>Flipboard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2"/>
              </a:rPr>
              <a:t>https://flipboard.com/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</a:rPr>
              <a:t>Scoop </a:t>
            </a:r>
            <a:r>
              <a:rPr lang="it-IT" sz="1400" dirty="0">
                <a:solidFill>
                  <a:schemeClr val="tx1"/>
                </a:solidFill>
                <a:hlinkClick r:id="rId3"/>
              </a:rPr>
              <a:t>https://www.scoop.it/</a:t>
            </a:r>
            <a:endParaRPr lang="it-IT" sz="1400" dirty="0">
              <a:solidFill>
                <a:schemeClr val="tx1"/>
              </a:solidFill>
            </a:endParaRPr>
          </a:p>
          <a:p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Strumenti di creazione e condivisione</a:t>
            </a:r>
            <a:endParaRPr lang="it-IT" sz="1400" b="1" dirty="0">
              <a:solidFill>
                <a:schemeClr val="tx1"/>
              </a:solidFill>
            </a:endParaRPr>
          </a:p>
          <a:p>
            <a:r>
              <a:rPr lang="it-IT" sz="1400" dirty="0" err="1">
                <a:solidFill>
                  <a:schemeClr val="tx1"/>
                </a:solidFill>
              </a:rPr>
              <a:t>Padlet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4"/>
              </a:rPr>
              <a:t>www.padlet.com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 err="1">
                <a:solidFill>
                  <a:schemeClr val="tx1"/>
                </a:solidFill>
              </a:rPr>
              <a:t>Evernote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5"/>
              </a:rPr>
              <a:t>https://evernote.com/intl/it</a:t>
            </a:r>
            <a:r>
              <a:rPr lang="it-IT" sz="1400" dirty="0" smtClean="0">
                <a:solidFill>
                  <a:schemeClr val="tx1"/>
                </a:solidFill>
                <a:hlinkClick r:id="rId5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Video e presentazioni</a:t>
            </a:r>
          </a:p>
          <a:p>
            <a:r>
              <a:rPr lang="it-IT" sz="1400" dirty="0" err="1" smtClean="0">
                <a:solidFill>
                  <a:schemeClr val="tx1"/>
                </a:solidFill>
              </a:rPr>
              <a:t>TouchCast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6"/>
              </a:rPr>
              <a:t>http://www.touchcast.com</a:t>
            </a:r>
            <a:r>
              <a:rPr lang="it-IT" sz="1400" dirty="0" smtClean="0">
                <a:solidFill>
                  <a:schemeClr val="tx1"/>
                </a:solidFill>
                <a:hlinkClick r:id="rId6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r>
              <a:rPr lang="it-IT" sz="1400" dirty="0" err="1" smtClean="0">
                <a:solidFill>
                  <a:schemeClr val="tx1"/>
                </a:solidFill>
              </a:rPr>
              <a:t>PowToon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  <a:hlinkClick r:id="rId7"/>
              </a:rPr>
              <a:t>https://www.powtoon.com/home</a:t>
            </a:r>
            <a:r>
              <a:rPr lang="it-IT" sz="1400" dirty="0" smtClean="0">
                <a:solidFill>
                  <a:schemeClr val="tx1"/>
                </a:solidFill>
                <a:hlinkClick r:id="rId7"/>
              </a:rPr>
              <a:t>/</a:t>
            </a:r>
            <a:endParaRPr lang="it-IT" sz="1400" dirty="0" smtClean="0">
              <a:solidFill>
                <a:schemeClr val="tx1"/>
              </a:solidFill>
            </a:endParaRPr>
          </a:p>
          <a:p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b="1" dirty="0" smtClean="0">
                <a:solidFill>
                  <a:schemeClr val="tx1"/>
                </a:solidFill>
              </a:rPr>
              <a:t>Corsi e altre risorse online</a:t>
            </a:r>
            <a:endParaRPr lang="it-IT" sz="1400" b="1" dirty="0">
              <a:solidFill>
                <a:schemeClr val="tx1"/>
              </a:solidFill>
            </a:endParaRPr>
          </a:p>
          <a:p>
            <a:r>
              <a:rPr lang="it-IT" sz="1400" dirty="0" smtClean="0">
                <a:solidFill>
                  <a:schemeClr val="tx1"/>
                </a:solidFill>
                <a:hlinkClick r:id="rId8"/>
              </a:rPr>
              <a:t>http</a:t>
            </a:r>
            <a:r>
              <a:rPr lang="it-IT" sz="1400" dirty="0">
                <a:solidFill>
                  <a:schemeClr val="tx1"/>
                </a:solidFill>
                <a:hlinkClick r:id="rId8"/>
              </a:rPr>
              <a:t>://www.ala.org/news/member-news/2016/09/rethinking-digital-literacy-serve-library-staff-and-users-ecourse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  <a:hlinkClick r:id="rId9"/>
              </a:rPr>
              <a:t>https://er.educause.edu/articles/2016/3/from-written-to-digital-the-new-literacy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  <a:hlinkClick r:id="rId10"/>
              </a:rPr>
              <a:t>http://teaching.diglibarts.whittier.domains/digital-literacy/</a:t>
            </a:r>
            <a:endParaRPr lang="it-IT" sz="1400" dirty="0">
              <a:solidFill>
                <a:schemeClr val="tx1"/>
              </a:solidFill>
            </a:endParaRPr>
          </a:p>
          <a:p>
            <a:r>
              <a:rPr lang="it-IT" sz="1400" dirty="0">
                <a:solidFill>
                  <a:schemeClr val="tx1"/>
                </a:solidFill>
                <a:hlinkClick r:id="rId11"/>
              </a:rPr>
              <a:t>http://teaching.diglibarts.whittier.domains</a:t>
            </a:r>
            <a:r>
              <a:rPr lang="it-IT" sz="1600" dirty="0" smtClean="0">
                <a:solidFill>
                  <a:schemeClr val="tx1"/>
                </a:solidFill>
                <a:hlinkClick r:id="rId11"/>
              </a:rPr>
              <a:t>/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305761"/>
            <a:ext cx="1624536" cy="597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281256"/>
            <a:ext cx="6997999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27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305760"/>
            <a:ext cx="1671739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5" y="1442621"/>
            <a:ext cx="188420" cy="436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3882" y="1052736"/>
            <a:ext cx="8605092" cy="37856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Strumenti, mappe e </a:t>
            </a:r>
            <a:r>
              <a:rPr lang="it-IT" sz="1600" b="1" dirty="0" smtClean="0">
                <a:solidFill>
                  <a:schemeClr val="tx1"/>
                </a:solidFill>
              </a:rPr>
              <a:t>comunità</a:t>
            </a:r>
          </a:p>
          <a:p>
            <a:endParaRPr lang="it-IT" sz="1600" b="1" dirty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Social media e Blogs</a:t>
            </a: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Seguire istituzioni ed esperti </a:t>
            </a:r>
            <a:r>
              <a:rPr lang="it-IT" sz="1600" dirty="0" smtClean="0">
                <a:solidFill>
                  <a:schemeClr val="tx1"/>
                </a:solidFill>
              </a:rPr>
              <a:t>sui temi che interessano, legati alle varie </a:t>
            </a:r>
            <a:r>
              <a:rPr lang="it-IT" sz="1600" dirty="0" err="1" smtClean="0">
                <a:solidFill>
                  <a:schemeClr val="tx1"/>
                </a:solidFill>
              </a:rPr>
              <a:t>lcompetenze</a:t>
            </a:r>
            <a:r>
              <a:rPr lang="it-IT" sz="1600" dirty="0" smtClean="0">
                <a:solidFill>
                  <a:schemeClr val="tx1"/>
                </a:solidFill>
              </a:rPr>
              <a:t> o a vari temi, </a:t>
            </a:r>
            <a:r>
              <a:rPr lang="it-IT" sz="1600" dirty="0" smtClean="0">
                <a:solidFill>
                  <a:schemeClr val="tx1"/>
                </a:solidFill>
              </a:rPr>
              <a:t>verificando account @ # e </a:t>
            </a:r>
            <a:r>
              <a:rPr lang="it-IT" sz="1600" dirty="0" err="1" smtClean="0">
                <a:solidFill>
                  <a:schemeClr val="tx1"/>
                </a:solidFill>
              </a:rPr>
              <a:t>topics</a:t>
            </a:r>
            <a:r>
              <a:rPr lang="it-IT" sz="1600" dirty="0" smtClean="0">
                <a:solidFill>
                  <a:schemeClr val="tx1"/>
                </a:solidFill>
              </a:rPr>
              <a:t>, trends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Fare uso di @ e # specifici: </a:t>
            </a:r>
            <a:r>
              <a:rPr lang="it-IT" sz="1600" dirty="0">
                <a:solidFill>
                  <a:schemeClr val="tx1"/>
                </a:solidFill>
              </a:rPr>
              <a:t>s</a:t>
            </a:r>
            <a:r>
              <a:rPr lang="it-IT" sz="1600" dirty="0" smtClean="0">
                <a:solidFill>
                  <a:schemeClr val="tx1"/>
                </a:solidFill>
              </a:rPr>
              <a:t>eguire gli account legati a istituzioni o personaggi vicini al profilo della propria realtà istituzionale e utenza. 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Fare una mappa degli @ e # seguiti da persone o istituzioni rilevanti per essere aggiornati sui contenuti di tendenza.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Social media aggregatore </a:t>
            </a:r>
            <a:r>
              <a:rPr lang="it-IT" sz="1600" dirty="0">
                <a:solidFill>
                  <a:schemeClr val="tx1"/>
                </a:solidFill>
              </a:rPr>
              <a:t>(</a:t>
            </a:r>
            <a:r>
              <a:rPr lang="it-IT" sz="1600" dirty="0" err="1">
                <a:solidFill>
                  <a:schemeClr val="tx1"/>
                </a:solidFill>
              </a:rPr>
              <a:t>Hootsuite</a:t>
            </a:r>
            <a:r>
              <a:rPr lang="it-IT" sz="1600" dirty="0">
                <a:solidFill>
                  <a:schemeClr val="tx1"/>
                </a:solidFill>
              </a:rPr>
              <a:t>): 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https://hootsuite.com/it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(free e premium)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Usare </a:t>
            </a:r>
            <a:r>
              <a:rPr lang="it-IT" sz="1600" dirty="0" err="1" smtClean="0">
                <a:solidFill>
                  <a:schemeClr val="tx1"/>
                </a:solidFill>
              </a:rPr>
              <a:t>tools</a:t>
            </a:r>
            <a:r>
              <a:rPr lang="it-IT" sz="1600" dirty="0" smtClean="0">
                <a:solidFill>
                  <a:schemeClr val="tx1"/>
                </a:solidFill>
              </a:rPr>
              <a:t> per fare </a:t>
            </a:r>
            <a:r>
              <a:rPr lang="it-IT" sz="1600" dirty="0" err="1" smtClean="0">
                <a:solidFill>
                  <a:schemeClr val="tx1"/>
                </a:solidFill>
              </a:rPr>
              <a:t>Storytelling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0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1012" y="953793"/>
            <a:ext cx="8605092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Strumenti</a:t>
            </a:r>
            <a:r>
              <a:rPr lang="it-IT" sz="1600" b="1" dirty="0">
                <a:solidFill>
                  <a:schemeClr val="tx1"/>
                </a:solidFill>
              </a:rPr>
              <a:t>, mappe e comunità</a:t>
            </a: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Associazioni e gruppi</a:t>
            </a:r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ECIL, ECIL </a:t>
            </a:r>
            <a:r>
              <a:rPr lang="it-IT" sz="1600" b="1" dirty="0" err="1">
                <a:solidFill>
                  <a:schemeClr val="tx1"/>
                </a:solidFill>
              </a:rPr>
              <a:t>European</a:t>
            </a:r>
            <a:r>
              <a:rPr lang="it-IT" sz="1600" b="1" dirty="0">
                <a:solidFill>
                  <a:schemeClr val="tx1"/>
                </a:solidFill>
              </a:rPr>
              <a:t> Conference on Information </a:t>
            </a:r>
            <a:r>
              <a:rPr lang="it-IT" sz="1600" b="1" dirty="0" err="1" smtClean="0">
                <a:solidFill>
                  <a:schemeClr val="tx1"/>
                </a:solidFill>
              </a:rPr>
              <a:t>Literacy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2"/>
              </a:rPr>
              <a:t>://ilconf.org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/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IFLA</a:t>
            </a:r>
            <a:r>
              <a:rPr lang="it-IT" sz="1600" b="1" dirty="0">
                <a:solidFill>
                  <a:schemeClr val="tx1"/>
                </a:solidFill>
              </a:rPr>
              <a:t>, Information </a:t>
            </a:r>
            <a:r>
              <a:rPr lang="it-IT" sz="1600" b="1" dirty="0" err="1">
                <a:solidFill>
                  <a:schemeClr val="tx1"/>
                </a:solidFill>
              </a:rPr>
              <a:t>Literacy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://www.ifla.org/information-literacy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ALA</a:t>
            </a:r>
            <a:r>
              <a:rPr lang="it-IT" sz="1600" dirty="0" smtClean="0">
                <a:solidFill>
                  <a:schemeClr val="tx1"/>
                </a:solidFill>
              </a:rPr>
              <a:t>, </a:t>
            </a:r>
            <a:r>
              <a:rPr lang="it-IT" sz="1600" dirty="0" err="1" smtClean="0">
                <a:solidFill>
                  <a:schemeClr val="tx1"/>
                </a:solidFill>
              </a:rPr>
              <a:t>Guidelines</a:t>
            </a:r>
            <a:r>
              <a:rPr lang="it-IT" sz="1600" dirty="0" smtClean="0">
                <a:solidFill>
                  <a:schemeClr val="tx1"/>
                </a:solidFill>
              </a:rPr>
              <a:t> and </a:t>
            </a:r>
            <a:r>
              <a:rPr lang="it-IT" sz="1600" dirty="0" err="1" smtClean="0">
                <a:solidFill>
                  <a:schemeClr val="tx1"/>
                </a:solidFill>
              </a:rPr>
              <a:t>standards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4"/>
              </a:rPr>
              <a:t>www.ala.org/acrl/standards/standardsguidelinestopic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ACRL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5"/>
              </a:rPr>
              <a:t>acrl.libguides.com/slilc/home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International </a:t>
            </a:r>
            <a:r>
              <a:rPr lang="it-IT" sz="1600" b="1" dirty="0" err="1">
                <a:solidFill>
                  <a:schemeClr val="tx1"/>
                </a:solidFill>
              </a:rPr>
              <a:t>Literacy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b="1" dirty="0" err="1">
                <a:solidFill>
                  <a:schemeClr val="tx1"/>
                </a:solidFill>
              </a:rPr>
              <a:t>Association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hlinkClick r:id="rId6"/>
              </a:rPr>
              <a:t>http://literacyworldwide.org/conference</a:t>
            </a:r>
            <a:r>
              <a:rPr lang="it-IT" sz="1600" dirty="0" smtClean="0">
                <a:solidFill>
                  <a:schemeClr val="tx1"/>
                </a:solidFill>
                <a:hlinkClick r:id="rId6"/>
              </a:rPr>
              <a:t>/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Information </a:t>
            </a:r>
            <a:r>
              <a:rPr lang="it-IT" sz="1600" b="1" dirty="0" err="1" smtClean="0">
                <a:solidFill>
                  <a:schemeClr val="tx1"/>
                </a:solidFill>
              </a:rPr>
              <a:t>Literacy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</a:rPr>
              <a:t>Association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hlinkClick r:id="rId7"/>
              </a:rPr>
              <a:t>https://inlitas.org</a:t>
            </a:r>
            <a:r>
              <a:rPr lang="it-IT" sz="1600" dirty="0" smtClean="0">
                <a:solidFill>
                  <a:schemeClr val="tx1"/>
                </a:solidFill>
                <a:hlinkClick r:id="rId7"/>
              </a:rPr>
              <a:t>/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Information </a:t>
            </a:r>
            <a:r>
              <a:rPr lang="it-IT" sz="1600" b="1" dirty="0" err="1" smtClean="0">
                <a:solidFill>
                  <a:schemeClr val="tx1"/>
                </a:solidFill>
              </a:rPr>
              <a:t>Literacy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err="1" smtClean="0">
                <a:solidFill>
                  <a:schemeClr val="tx1"/>
                </a:solidFill>
              </a:rPr>
              <a:t>Association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it-IT" sz="1600" dirty="0" smtClean="0">
                <a:solidFill>
                  <a:schemeClr val="tx1"/>
                </a:solidFill>
                <a:hlinkClick r:id="rId8"/>
              </a:rPr>
              <a:t>www.societe.com/societe/information-literacy-association-824689400.html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E-</a:t>
            </a:r>
            <a:r>
              <a:rPr lang="it-IT" sz="1600" b="1" dirty="0" err="1" smtClean="0">
                <a:solidFill>
                  <a:schemeClr val="tx1"/>
                </a:solidFill>
              </a:rPr>
              <a:t>journals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ACRL LOG Journal of Information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err="1">
                <a:solidFill>
                  <a:schemeClr val="tx1"/>
                </a:solidFill>
              </a:rPr>
              <a:t>Literacy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hlinkClick r:id="rId9"/>
              </a:rPr>
              <a:t>http://acrlog.org/2007/01/31/journal-of-information-literacy</a:t>
            </a:r>
            <a:r>
              <a:rPr lang="it-IT" sz="1600" dirty="0" smtClean="0">
                <a:solidFill>
                  <a:schemeClr val="tx1"/>
                </a:solidFill>
                <a:hlinkClick r:id="rId9"/>
              </a:rPr>
              <a:t>/</a:t>
            </a:r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Journal of Information </a:t>
            </a:r>
            <a:r>
              <a:rPr lang="it-IT" sz="1600" b="1" dirty="0" err="1" smtClean="0">
                <a:solidFill>
                  <a:schemeClr val="tx1"/>
                </a:solidFill>
              </a:rPr>
              <a:t>Literacy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it-IT" sz="1600" dirty="0" smtClean="0">
                <a:solidFill>
                  <a:schemeClr val="tx1"/>
                </a:solidFill>
                <a:hlinkClick r:id="rId10"/>
              </a:rPr>
              <a:t>crln.acrl.org/index.php/crlnews/index</a:t>
            </a:r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Carroll Community College </a:t>
            </a:r>
            <a:r>
              <a:rPr lang="it-IT" sz="1600" dirty="0" smtClean="0">
                <a:solidFill>
                  <a:schemeClr val="tx1"/>
                </a:solidFill>
                <a:hlinkClick r:id="rId11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11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11"/>
              </a:rPr>
              <a:t>library.carrollcc.edu/c.php?g=98680&amp;p=639091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err="1" smtClean="0">
                <a:solidFill>
                  <a:schemeClr val="tx1"/>
                </a:solidFill>
              </a:rPr>
              <a:t>University</a:t>
            </a:r>
            <a:r>
              <a:rPr lang="it-IT" sz="1600" b="1" dirty="0" smtClean="0">
                <a:solidFill>
                  <a:schemeClr val="tx1"/>
                </a:solidFill>
              </a:rPr>
              <a:t> of Illinois </a:t>
            </a:r>
            <a:r>
              <a:rPr lang="it-IT" sz="1600" b="1" dirty="0" err="1" smtClean="0">
                <a:solidFill>
                  <a:schemeClr val="tx1"/>
                </a:solidFill>
              </a:rPr>
              <a:t>at</a:t>
            </a:r>
            <a:r>
              <a:rPr lang="it-IT" sz="1600" b="1" dirty="0">
                <a:solidFill>
                  <a:schemeClr val="tx1"/>
                </a:solidFill>
              </a:rPr>
              <a:t> Urbana Champaign </a:t>
            </a:r>
            <a:r>
              <a:rPr lang="it-IT" sz="1600" dirty="0">
                <a:solidFill>
                  <a:schemeClr val="tx1"/>
                </a:solidFill>
                <a:hlinkClick r:id="rId12"/>
              </a:rPr>
              <a:t>https://www.library.illinois.edu/staff/infolit/journals</a:t>
            </a:r>
            <a:r>
              <a:rPr lang="it-IT" sz="1600" dirty="0" smtClean="0">
                <a:solidFill>
                  <a:schemeClr val="tx1"/>
                </a:solidFill>
                <a:hlinkClick r:id="rId12"/>
              </a:rPr>
              <a:t>/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2" y="305760"/>
            <a:ext cx="1757825" cy="64633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4330"/>
            <a:ext cx="9144000" cy="1124744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41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498" y="1295006"/>
            <a:ext cx="8605092" cy="42780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Strumenti, mappe e </a:t>
            </a:r>
            <a:r>
              <a:rPr lang="it-IT" sz="1600" b="1" dirty="0" smtClean="0">
                <a:solidFill>
                  <a:schemeClr val="tx1"/>
                </a:solidFill>
              </a:rPr>
              <a:t>comunità: il caso specifico di </a:t>
            </a:r>
            <a:r>
              <a:rPr lang="it-IT" sz="1600" b="1" dirty="0" err="1" smtClean="0">
                <a:solidFill>
                  <a:schemeClr val="tx1"/>
                </a:solidFill>
              </a:rPr>
              <a:t>Wikimedia</a:t>
            </a:r>
            <a:endParaRPr lang="it-IT" sz="1600" b="1" dirty="0">
              <a:solidFill>
                <a:schemeClr val="tx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chemeClr val="tx1"/>
              </a:solidFill>
              <a:ea typeface="Times New Roman" pitchFamily="18" charset="0"/>
              <a:cs typeface="FrankRuehl" pitchFamily="34" charset="-79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tx1"/>
                </a:solidFill>
                <a:ea typeface="Times New Roman" pitchFamily="18" charset="0"/>
                <a:cs typeface="FrankRuehl" pitchFamily="34" charset="-79"/>
              </a:rPr>
              <a:t>Wikimedia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IFLA - </a:t>
            </a:r>
            <a:r>
              <a:rPr lang="en-US" sz="1600" dirty="0" err="1">
                <a:solidFill>
                  <a:schemeClr val="tx1"/>
                </a:solidFill>
              </a:rPr>
              <a:t>WIkipedia</a:t>
            </a:r>
            <a:r>
              <a:rPr lang="en-US" sz="1600" dirty="0">
                <a:solidFill>
                  <a:schemeClr val="tx1"/>
                </a:solidFill>
              </a:rPr>
              <a:t> Library, </a:t>
            </a:r>
            <a:r>
              <a:rPr lang="en-US" sz="1600" i="1" dirty="0">
                <a:solidFill>
                  <a:schemeClr val="tx1"/>
                </a:solidFill>
              </a:rPr>
              <a:t>Opportunities for Academic and Research Libraries and Wikipedia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r>
              <a:rPr lang="en-US" sz="1600" u="sng" dirty="0">
                <a:solidFill>
                  <a:schemeClr val="tx1"/>
                </a:solidFill>
                <a:hlinkClick r:id="rId2"/>
              </a:rPr>
              <a:t>https://docs.google.com/document/d/1nrqxK46pqDs6DgSGHtfzAJLjQ94rA-3bgLDa2BZpF5M/edit#heading=h.z2fro4l4ae0q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IFLA - Wikipedia Library,</a:t>
            </a:r>
            <a:r>
              <a:rPr lang="en-US" sz="1600" i="1" dirty="0">
                <a:solidFill>
                  <a:schemeClr val="tx1"/>
                </a:solidFill>
              </a:rPr>
              <a:t> Wikipedia and Public Libraries.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u="sng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sz="1600" u="sng" dirty="0" smtClean="0">
                <a:solidFill>
                  <a:schemeClr val="tx1"/>
                </a:solidFill>
                <a:hlinkClick r:id="rId3"/>
              </a:rPr>
              <a:t>docs.google.com/document/d/1Ysh1N6BT29-rrAGRidMj1i0BHBzcwIms7TUamUbcg98/edit#heading=h.nic5tojyll00</a:t>
            </a:r>
            <a:endParaRPr lang="en-US" sz="1600" u="sng" dirty="0" smtClean="0">
              <a:solidFill>
                <a:schemeClr val="tx1"/>
              </a:solidFill>
            </a:endParaRPr>
          </a:p>
          <a:p>
            <a:endParaRPr lang="en-US" sz="1600" u="sng" dirty="0">
              <a:solidFill>
                <a:schemeClr val="tx1"/>
              </a:solidFill>
            </a:endParaRPr>
          </a:p>
          <a:p>
            <a:r>
              <a:rPr lang="en-US" sz="1600" dirty="0" err="1" smtClean="0">
                <a:solidFill>
                  <a:schemeClr val="tx1"/>
                </a:solidFill>
              </a:rPr>
              <a:t>Catalani</a:t>
            </a:r>
            <a:r>
              <a:rPr lang="en-US" sz="1600" dirty="0" smtClean="0">
                <a:solidFill>
                  <a:schemeClr val="tx1"/>
                </a:solidFill>
              </a:rPr>
              <a:t>, L. (2017). </a:t>
            </a:r>
            <a:r>
              <a:rPr lang="en-US" sz="1600" i="1" dirty="0" smtClean="0">
                <a:solidFill>
                  <a:schemeClr val="tx1"/>
                </a:solidFill>
              </a:rPr>
              <a:t>I </a:t>
            </a:r>
            <a:r>
              <a:rPr lang="en-US" sz="1600" i="1" dirty="0" err="1">
                <a:solidFill>
                  <a:schemeClr val="tx1"/>
                </a:solidFill>
              </a:rPr>
              <a:t>progetti</a:t>
            </a:r>
            <a:r>
              <a:rPr lang="en-US" sz="1600" i="1" dirty="0">
                <a:solidFill>
                  <a:schemeClr val="tx1"/>
                </a:solidFill>
              </a:rPr>
              <a:t> Wikimedia per </a:t>
            </a:r>
            <a:r>
              <a:rPr lang="en-US" sz="1600" i="1" dirty="0" err="1">
                <a:solidFill>
                  <a:schemeClr val="tx1"/>
                </a:solidFill>
              </a:rPr>
              <a:t>l'apprendimento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delle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competenze</a:t>
            </a:r>
            <a:r>
              <a:rPr lang="en-US" sz="1600" i="1" dirty="0">
                <a:solidFill>
                  <a:schemeClr val="tx1"/>
                </a:solidFill>
              </a:rPr>
              <a:t> informative e </a:t>
            </a:r>
            <a:r>
              <a:rPr lang="en-US" sz="1600" i="1" dirty="0" err="1">
                <a:solidFill>
                  <a:schemeClr val="tx1"/>
                </a:solidFill>
              </a:rPr>
              <a:t>digitali</a:t>
            </a:r>
            <a:r>
              <a:rPr lang="en-US" sz="1600" i="1" dirty="0">
                <a:solidFill>
                  <a:schemeClr val="tx1"/>
                </a:solidFill>
              </a:rPr>
              <a:t> in </a:t>
            </a:r>
            <a:r>
              <a:rPr lang="en-US" sz="1600" i="1" dirty="0" err="1">
                <a:solidFill>
                  <a:schemeClr val="tx1"/>
                </a:solidFill>
              </a:rPr>
              <a:t>biblioteca</a:t>
            </a:r>
            <a:r>
              <a:rPr lang="en-US" sz="1600" i="1" dirty="0">
                <a:solidFill>
                  <a:schemeClr val="tx1"/>
                </a:solidFill>
              </a:rPr>
              <a:t>, a </a:t>
            </a:r>
            <a:r>
              <a:rPr lang="en-US" sz="1600" i="1" dirty="0" err="1">
                <a:solidFill>
                  <a:schemeClr val="tx1"/>
                </a:solidFill>
              </a:rPr>
              <a:t>scuola</a:t>
            </a:r>
            <a:r>
              <a:rPr lang="en-US" sz="1600" i="1" dirty="0">
                <a:solidFill>
                  <a:schemeClr val="tx1"/>
                </a:solidFill>
              </a:rPr>
              <a:t>, </a:t>
            </a:r>
            <a:r>
              <a:rPr lang="en-US" sz="1600" i="1" dirty="0" err="1">
                <a:solidFill>
                  <a:schemeClr val="tx1"/>
                </a:solidFill>
              </a:rPr>
              <a:t>nelle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università</a:t>
            </a:r>
            <a:r>
              <a:rPr lang="en-US" sz="1600" dirty="0" smtClean="0">
                <a:solidFill>
                  <a:schemeClr val="tx1"/>
                </a:solidFill>
              </a:rPr>
              <a:t>. AIB </a:t>
            </a:r>
            <a:r>
              <a:rPr lang="en-US" sz="1600" dirty="0" err="1" smtClean="0">
                <a:solidFill>
                  <a:schemeClr val="tx1"/>
                </a:solidFill>
              </a:rPr>
              <a:t>Studi</a:t>
            </a:r>
            <a:r>
              <a:rPr lang="en-US" sz="1600" dirty="0" smtClean="0">
                <a:solidFill>
                  <a:schemeClr val="tx1"/>
                </a:solidFill>
              </a:rPr>
              <a:t>, 52, 2. 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16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aibstudi.aib.it/article/view/11654/10978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305761"/>
            <a:ext cx="1624536" cy="597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281256"/>
            <a:ext cx="6997999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5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21498" y="1295006"/>
            <a:ext cx="8605092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Strumenti, mappe e comunità: il caso specifico di </a:t>
            </a:r>
            <a:r>
              <a:rPr lang="it-IT" sz="1600" b="1" dirty="0" err="1">
                <a:solidFill>
                  <a:schemeClr val="tx1"/>
                </a:solidFill>
              </a:rPr>
              <a:t>Wikimedia</a:t>
            </a:r>
            <a:endParaRPr lang="it-IT" sz="1600" b="1" dirty="0">
              <a:solidFill>
                <a:schemeClr val="tx1"/>
              </a:solidFill>
            </a:endParaRP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Progetti </a:t>
            </a:r>
            <a:r>
              <a:rPr lang="it-IT" sz="1600" b="1" dirty="0" err="1" smtClean="0">
                <a:solidFill>
                  <a:schemeClr val="tx1"/>
                </a:solidFill>
              </a:rPr>
              <a:t>Wikimedia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Commons</a:t>
            </a:r>
            <a:r>
              <a:rPr lang="it-IT" sz="1600" dirty="0">
                <a:solidFill>
                  <a:schemeClr val="tx1"/>
                </a:solidFill>
              </a:rPr>
              <a:t> (risorse multimediali) </a:t>
            </a:r>
            <a:r>
              <a:rPr lang="it-IT" sz="1600" dirty="0">
                <a:solidFill>
                  <a:schemeClr val="tx1"/>
                </a:solidFill>
                <a:hlinkClick r:id="rId2" tooltip="commons:"/>
              </a:rPr>
              <a:t>commons.wikimedia.org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Meta (coordinamento dei progetti) </a:t>
            </a:r>
            <a:r>
              <a:rPr lang="it-IT" sz="1600" dirty="0">
                <a:solidFill>
                  <a:schemeClr val="tx1"/>
                </a:solidFill>
                <a:hlinkClick r:id="rId3" tooltip="meta:"/>
              </a:rPr>
              <a:t>meta.wikimedia.org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Wikibooks</a:t>
            </a:r>
            <a:r>
              <a:rPr lang="it-IT" sz="1600" dirty="0">
                <a:solidFill>
                  <a:schemeClr val="tx1"/>
                </a:solidFill>
              </a:rPr>
              <a:t> (manuali e libri di testo) </a:t>
            </a:r>
            <a:r>
              <a:rPr lang="it-IT" sz="1600" dirty="0">
                <a:solidFill>
                  <a:schemeClr val="tx1"/>
                </a:solidFill>
                <a:hlinkClick r:id="rId4" tooltip="b:it:"/>
              </a:rPr>
              <a:t>www.wikibooks.org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Wikidata</a:t>
            </a:r>
            <a:r>
              <a:rPr lang="it-IT" sz="1600" dirty="0">
                <a:solidFill>
                  <a:schemeClr val="tx1"/>
                </a:solidFill>
              </a:rPr>
              <a:t> (base dati per i progetti) </a:t>
            </a:r>
            <a:r>
              <a:rPr lang="it-IT" sz="1600" dirty="0">
                <a:solidFill>
                  <a:schemeClr val="tx1"/>
                </a:solidFill>
                <a:hlinkClick r:id="rId5" tooltip="d:"/>
              </a:rPr>
              <a:t>www.wikidata.org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Wikinotizie</a:t>
            </a:r>
            <a:r>
              <a:rPr lang="it-IT" sz="1600" dirty="0">
                <a:solidFill>
                  <a:schemeClr val="tx1"/>
                </a:solidFill>
              </a:rPr>
              <a:t> (fonte di notizie) </a:t>
            </a:r>
            <a:r>
              <a:rPr lang="it-IT" sz="1600" dirty="0">
                <a:solidFill>
                  <a:schemeClr val="tx1"/>
                </a:solidFill>
                <a:hlinkClick r:id="rId6" tooltip="n:"/>
              </a:rPr>
              <a:t>www.wikinews.org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Wikiquote</a:t>
            </a:r>
            <a:r>
              <a:rPr lang="it-IT" sz="1600" dirty="0">
                <a:solidFill>
                  <a:schemeClr val="tx1"/>
                </a:solidFill>
              </a:rPr>
              <a:t> (aforismi e citazioni) </a:t>
            </a:r>
            <a:r>
              <a:rPr lang="it-IT" sz="1600" dirty="0">
                <a:solidFill>
                  <a:schemeClr val="tx1"/>
                </a:solidFill>
                <a:hlinkClick r:id="rId7" tooltip="q:"/>
              </a:rPr>
              <a:t>www.wikiquote.org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Wikisource</a:t>
            </a:r>
            <a:r>
              <a:rPr lang="it-IT" sz="1600" dirty="0">
                <a:solidFill>
                  <a:schemeClr val="tx1"/>
                </a:solidFill>
              </a:rPr>
              <a:t> (biblioteca digitale) </a:t>
            </a:r>
            <a:r>
              <a:rPr lang="it-IT" sz="1600" dirty="0">
                <a:solidFill>
                  <a:schemeClr val="tx1"/>
                </a:solidFill>
                <a:hlinkClick r:id="rId8" tooltip="s:"/>
              </a:rPr>
              <a:t>www.wikisource.org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Wikispecies</a:t>
            </a:r>
            <a:r>
              <a:rPr lang="it-IT" sz="1600" dirty="0">
                <a:solidFill>
                  <a:schemeClr val="tx1"/>
                </a:solidFill>
              </a:rPr>
              <a:t> (specie viventi) </a:t>
            </a:r>
            <a:r>
              <a:rPr lang="it-IT" sz="1600" dirty="0">
                <a:solidFill>
                  <a:schemeClr val="tx1"/>
                </a:solidFill>
                <a:hlinkClick r:id="rId9" tooltip="species:"/>
              </a:rPr>
              <a:t>species.wikimedia.org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Wikiversità</a:t>
            </a:r>
            <a:r>
              <a:rPr lang="it-IT" sz="1600" dirty="0">
                <a:solidFill>
                  <a:schemeClr val="tx1"/>
                </a:solidFill>
              </a:rPr>
              <a:t> (risorse e attività didattiche) </a:t>
            </a:r>
            <a:r>
              <a:rPr lang="it-IT" sz="1600" dirty="0">
                <a:solidFill>
                  <a:schemeClr val="tx1"/>
                </a:solidFill>
                <a:hlinkClick r:id="rId10" tooltip="v:"/>
              </a:rPr>
              <a:t>www.wikiversity.org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Wikivoyage</a:t>
            </a:r>
            <a:r>
              <a:rPr lang="it-IT" sz="1600" dirty="0">
                <a:solidFill>
                  <a:schemeClr val="tx1"/>
                </a:solidFill>
              </a:rPr>
              <a:t> (guida turistica) </a:t>
            </a:r>
            <a:r>
              <a:rPr lang="it-IT" sz="1600" dirty="0">
                <a:solidFill>
                  <a:schemeClr val="tx1"/>
                </a:solidFill>
                <a:hlinkClick r:id="rId11" tooltip="voy:"/>
              </a:rPr>
              <a:t>www.wikivoyage.org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err="1">
                <a:solidFill>
                  <a:schemeClr val="tx1"/>
                </a:solidFill>
              </a:rPr>
              <a:t>Wikizionario</a:t>
            </a:r>
            <a:r>
              <a:rPr lang="it-IT" sz="1600" dirty="0">
                <a:solidFill>
                  <a:schemeClr val="tx1"/>
                </a:solidFill>
              </a:rPr>
              <a:t> (dizionario e lessico) </a:t>
            </a:r>
            <a:r>
              <a:rPr lang="it-IT" sz="1600" dirty="0" smtClean="0">
                <a:solidFill>
                  <a:schemeClr val="tx1"/>
                </a:solidFill>
                <a:hlinkClick r:id="rId12" tooltip="wikt:"/>
              </a:rPr>
              <a:t>www.wiktionary.org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305761"/>
            <a:ext cx="1624536" cy="597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281256"/>
            <a:ext cx="6997999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06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1013" y="947555"/>
            <a:ext cx="8605092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Strumenti, mappe e comunità: il caso specifico di </a:t>
            </a:r>
            <a:r>
              <a:rPr lang="it-IT" sz="1600" b="1" dirty="0" err="1">
                <a:solidFill>
                  <a:schemeClr val="tx1"/>
                </a:solidFill>
              </a:rPr>
              <a:t>Wikimedia</a:t>
            </a:r>
            <a:endParaRPr lang="it-IT" sz="1600" b="1" dirty="0">
              <a:solidFill>
                <a:schemeClr val="tx1"/>
              </a:solidFill>
            </a:endParaRP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Finalità </a:t>
            </a:r>
            <a:r>
              <a:rPr lang="it-IT" sz="1600" b="1" dirty="0">
                <a:solidFill>
                  <a:schemeClr val="tx1"/>
                </a:solidFill>
              </a:rPr>
              <a:t>delle </a:t>
            </a:r>
            <a:r>
              <a:rPr lang="it-IT" sz="1600" b="1" dirty="0" err="1">
                <a:solidFill>
                  <a:schemeClr val="tx1"/>
                </a:solidFill>
              </a:rPr>
              <a:t>editathon</a:t>
            </a:r>
            <a:endParaRPr lang="it-IT" sz="1600" b="1" dirty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schemeClr val="tx1"/>
                </a:solidFill>
              </a:rPr>
              <a:t>approfondire </a:t>
            </a:r>
            <a:r>
              <a:rPr lang="it-IT" sz="1600" dirty="0">
                <a:solidFill>
                  <a:schemeClr val="tx1"/>
                </a:solidFill>
              </a:rPr>
              <a:t>la conoscenza della cultura dell’open by </a:t>
            </a:r>
            <a:r>
              <a:rPr lang="it-IT" sz="1600" dirty="0" smtClean="0">
                <a:solidFill>
                  <a:schemeClr val="tx1"/>
                </a:solidFill>
              </a:rPr>
              <a:t>default;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schemeClr val="tx1"/>
                </a:solidFill>
              </a:rPr>
              <a:t>conoscere </a:t>
            </a:r>
            <a:r>
              <a:rPr lang="it-IT" sz="1600" dirty="0">
                <a:solidFill>
                  <a:schemeClr val="tx1"/>
                </a:solidFill>
              </a:rPr>
              <a:t>la normativa sul diritto d’autore, sul pubblico dominio e sulle licenze creative </a:t>
            </a:r>
            <a:r>
              <a:rPr lang="it-IT" sz="1600" dirty="0" err="1" smtClean="0">
                <a:solidFill>
                  <a:schemeClr val="tx1"/>
                </a:solidFill>
              </a:rPr>
              <a:t>commons</a:t>
            </a:r>
            <a:r>
              <a:rPr lang="it-IT" sz="1600" dirty="0" smtClean="0">
                <a:solidFill>
                  <a:schemeClr val="tx1"/>
                </a:solidFill>
              </a:rPr>
              <a:t>;</a:t>
            </a: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schemeClr val="tx1"/>
                </a:solidFill>
              </a:rPr>
              <a:t>sviluppare </a:t>
            </a:r>
            <a:r>
              <a:rPr lang="it-IT" sz="1600" dirty="0">
                <a:solidFill>
                  <a:schemeClr val="tx1"/>
                </a:solidFill>
              </a:rPr>
              <a:t>competenze di </a:t>
            </a:r>
            <a:r>
              <a:rPr lang="it-IT" sz="1600" dirty="0">
                <a:solidFill>
                  <a:schemeClr val="tx1"/>
                </a:solidFill>
                <a:hlinkClick r:id="rId2"/>
              </a:rPr>
              <a:t>Information Literacy</a:t>
            </a:r>
            <a:r>
              <a:rPr lang="it-IT" sz="1600" dirty="0">
                <a:solidFill>
                  <a:schemeClr val="tx1"/>
                </a:solidFill>
              </a:rPr>
              <a:t> (alfabetizzazione informativa, recupero, selezione ed utilizzo corretto delle fonti informative); </a:t>
            </a:r>
            <a:endParaRPr lang="it-IT" sz="1600" dirty="0" smtClean="0">
              <a:solidFill>
                <a:schemeClr val="tx1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it-IT" sz="1600" dirty="0" smtClean="0">
                <a:solidFill>
                  <a:schemeClr val="tx1"/>
                </a:solidFill>
              </a:rPr>
              <a:t>sviluppare </a:t>
            </a:r>
            <a:r>
              <a:rPr lang="it-IT" sz="1600" dirty="0">
                <a:solidFill>
                  <a:schemeClr val="tx1"/>
                </a:solidFill>
              </a:rPr>
              <a:t>competenze di scrittura </a:t>
            </a:r>
            <a:r>
              <a:rPr lang="it-IT" sz="1600" dirty="0" err="1">
                <a:solidFill>
                  <a:schemeClr val="tx1"/>
                </a:solidFill>
              </a:rPr>
              <a:t>wiki</a:t>
            </a:r>
            <a:r>
              <a:rPr lang="it-IT" sz="1600" dirty="0">
                <a:solidFill>
                  <a:schemeClr val="tx1"/>
                </a:solidFill>
              </a:rPr>
              <a:t> digitali (saper scrivere in linguaggio tecnico): vedi voci del 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DigComp 2.0 </a:t>
            </a:r>
            <a:r>
              <a:rPr lang="it-IT" sz="1600" dirty="0">
                <a:solidFill>
                  <a:schemeClr val="tx1"/>
                </a:solidFill>
              </a:rPr>
              <a:t>che poggiano su Wikipedia </a:t>
            </a:r>
            <a:r>
              <a:rPr lang="it-IT" sz="1600" dirty="0" err="1">
                <a:solidFill>
                  <a:schemeClr val="tx1"/>
                </a:solidFill>
              </a:rPr>
              <a:t>eng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pPr marL="285750" lvl="0" indent="-285750">
              <a:buFontTx/>
              <a:buChar char="-"/>
            </a:pP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Protocollo MIUR </a:t>
            </a:r>
          </a:p>
          <a:p>
            <a:r>
              <a:rPr lang="it-IT" sz="1600" dirty="0">
                <a:solidFill>
                  <a:schemeClr val="tx1"/>
                </a:solidFill>
              </a:rPr>
              <a:t>Protocolli d’intesa con il MIUR pe portare il sapere libero nelle scuole italiane.</a:t>
            </a:r>
          </a:p>
          <a:p>
            <a:r>
              <a:rPr lang="it-IT" sz="1600" dirty="0">
                <a:solidFill>
                  <a:schemeClr val="tx1"/>
                </a:solidFill>
                <a:hlinkClick r:id="rId4"/>
              </a:rPr>
              <a:t>https://www.wikimedia.it/wikimedia-italia-porta-sapere-libero-nelle-scuole-italiane-grazie-un-protocollo-intesa-miur/</a:t>
            </a:r>
            <a:r>
              <a:rPr lang="it-IT" sz="1600" dirty="0">
                <a:solidFill>
                  <a:schemeClr val="tx1"/>
                </a:solidFill>
              </a:rPr>
              <a:t>.</a:t>
            </a:r>
          </a:p>
          <a:p>
            <a:r>
              <a:rPr lang="it-IT" sz="1600" dirty="0">
                <a:solidFill>
                  <a:schemeClr val="tx1"/>
                </a:solidFill>
                <a:hlinkClick r:id="rId5"/>
              </a:rPr>
              <a:t>http://www.istruzione.it/ProtocolliInRete/Protocolli_Accordi.html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Wikipedia va a scuola</a:t>
            </a:r>
          </a:p>
          <a:p>
            <a:r>
              <a:rPr lang="it-IT" sz="1600" dirty="0">
                <a:solidFill>
                  <a:schemeClr val="tx1"/>
                </a:solidFill>
                <a:hlinkClick r:id="rId6"/>
              </a:rPr>
              <a:t>https://www.wikimedia.it/cosa-facciamo/progetti-le-scuole/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Piano Nazionale Scuola Digitale e </a:t>
            </a:r>
            <a:r>
              <a:rPr lang="it-IT" sz="1600" b="1" dirty="0" err="1" smtClean="0">
                <a:solidFill>
                  <a:schemeClr val="tx1"/>
                </a:solidFill>
              </a:rPr>
              <a:t>Schoolkit</a:t>
            </a:r>
            <a:r>
              <a:rPr lang="it-IT" sz="1600" b="1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hlinkClick r:id="rId7"/>
              </a:rPr>
              <a:t>http</a:t>
            </a:r>
            <a:r>
              <a:rPr lang="it-IT" sz="1600" dirty="0">
                <a:solidFill>
                  <a:schemeClr val="tx1"/>
                </a:solidFill>
                <a:hlinkClick r:id="rId7"/>
              </a:rPr>
              <a:t>://</a:t>
            </a:r>
            <a:r>
              <a:rPr lang="it-IT" sz="1600" dirty="0" smtClean="0">
                <a:solidFill>
                  <a:schemeClr val="tx1"/>
                </a:solidFill>
                <a:hlinkClick r:id="rId7"/>
              </a:rPr>
              <a:t>www.istruzione.it/scuola_digitale/index.shtml</a:t>
            </a:r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305761"/>
            <a:ext cx="1624536" cy="597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281256"/>
            <a:ext cx="6997999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612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01013" y="1163921"/>
            <a:ext cx="8605092" cy="427809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Work </a:t>
            </a:r>
            <a:r>
              <a:rPr lang="it-IT" sz="1600" b="1" dirty="0" smtClean="0">
                <a:solidFill>
                  <a:schemeClr val="tx1"/>
                </a:solidFill>
              </a:rPr>
              <a:t>in progress come </a:t>
            </a:r>
            <a:r>
              <a:rPr lang="it-IT" sz="1600" b="1" dirty="0" err="1" smtClean="0">
                <a:solidFill>
                  <a:schemeClr val="tx1"/>
                </a:solidFill>
              </a:rPr>
              <a:t>CoP</a:t>
            </a:r>
            <a:r>
              <a:rPr lang="it-IT" sz="1600" b="1" dirty="0" smtClean="0">
                <a:solidFill>
                  <a:schemeClr val="tx1"/>
                </a:solidFill>
              </a:rPr>
              <a:t> (Community of </a:t>
            </a:r>
            <a:r>
              <a:rPr lang="it-IT" sz="1600" b="1" dirty="0" err="1" smtClean="0">
                <a:solidFill>
                  <a:schemeClr val="tx1"/>
                </a:solidFill>
              </a:rPr>
              <a:t>Practice</a:t>
            </a:r>
            <a:r>
              <a:rPr lang="it-IT" sz="16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sz="1600" dirty="0" err="1">
                <a:solidFill>
                  <a:schemeClr val="tx1"/>
                </a:solidFill>
              </a:rPr>
              <a:t>Slides</a:t>
            </a:r>
            <a:r>
              <a:rPr lang="it-IT" sz="1600" dirty="0">
                <a:solidFill>
                  <a:schemeClr val="tx1"/>
                </a:solidFill>
              </a:rPr>
              <a:t> riviste dopo l’intervento, ringrazio per le segnalazioni e i suggerimenti ricevuti! </a:t>
            </a:r>
            <a:r>
              <a:rPr lang="it-IT" sz="16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it-IT" sz="1600" dirty="0">
              <a:solidFill>
                <a:schemeClr val="tx1"/>
              </a:solidFill>
            </a:endParaRPr>
          </a:p>
          <a:p>
            <a:endParaRPr lang="it-IT" sz="1600" b="1" dirty="0">
              <a:solidFill>
                <a:schemeClr val="tx1"/>
              </a:solidFill>
            </a:endParaRP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Progetti: da segnalare </a:t>
            </a: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Risorse: da segnalare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 err="1" smtClean="0">
                <a:solidFill>
                  <a:schemeClr val="tx1"/>
                </a:solidFill>
              </a:rPr>
              <a:t>Follow</a:t>
            </a:r>
            <a:r>
              <a:rPr lang="it-IT" sz="1600" b="1" dirty="0" smtClean="0">
                <a:solidFill>
                  <a:schemeClr val="tx1"/>
                </a:solidFill>
              </a:rPr>
              <a:t> up: da effettuare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pPr algn="ctr"/>
            <a:endParaRPr lang="it-IT" sz="1600" dirty="0" smtClean="0">
              <a:solidFill>
                <a:schemeClr val="tx1"/>
              </a:solidFill>
            </a:endParaRPr>
          </a:p>
          <a:p>
            <a:pPr algn="ctr"/>
            <a:endParaRPr lang="it-IT" sz="1600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hdad" charset="-78"/>
                <a:ea typeface="Baghdad" charset="-78"/>
                <a:cs typeface="Baghdad" charset="-78"/>
              </a:rPr>
              <a:t>Grazie </a:t>
            </a:r>
            <a:r>
              <a:rPr lang="it-IT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ghdad" charset="-78"/>
                <a:ea typeface="Baghdad" charset="-78"/>
                <a:cs typeface="Baghdad" charset="-78"/>
              </a:rPr>
              <a:t>alla Comunità dei Bibliotecari dell’AIB Sardegna!</a:t>
            </a:r>
            <a:endParaRPr lang="it-IT" sz="1600" b="1" dirty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pPr algn="ctr"/>
            <a:endParaRPr lang="it-IT" sz="1600" dirty="0" smtClean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3" y="305761"/>
            <a:ext cx="1624536" cy="5973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8350"/>
            <a:ext cx="9144000" cy="1196752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25548" y="281256"/>
            <a:ext cx="6997999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47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902952"/>
            <a:ext cx="8605092" cy="452431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Anni ‘90, seconda metà –  Duemila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Caratteristiche del periodo: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>
                <a:solidFill>
                  <a:schemeClr val="tx1"/>
                </a:solidFill>
              </a:rPr>
              <a:t>r</a:t>
            </a:r>
            <a:r>
              <a:rPr lang="it-IT" sz="1600" dirty="0" smtClean="0">
                <a:solidFill>
                  <a:schemeClr val="tx1"/>
                </a:solidFill>
              </a:rPr>
              <a:t>esta il riferimento alle abilità;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l’interesse è rivolto verso il contesto educativo e alla “ricerca documentale” intesa come processo di apprendimento;</a:t>
            </a:r>
          </a:p>
          <a:p>
            <a:pPr marL="285750" indent="-285750">
              <a:buFont typeface="Arial" charset="0"/>
              <a:buChar char="•"/>
            </a:pPr>
            <a:r>
              <a:rPr lang="it-IT" sz="1600" dirty="0" smtClean="0">
                <a:solidFill>
                  <a:schemeClr val="tx1"/>
                </a:solidFill>
              </a:rPr>
              <a:t>la biblioteca diviene un contesto formativo, un luogo di apprendimento.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Conseguenze: i  bibliotecari sviluppano i corsi  dedicati all’apprendimento, la formazione in tal senso diviene più articolata, sistematizzata e e ricorrente.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La necessità è quella di diventare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literate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b="1" dirty="0">
                <a:solidFill>
                  <a:schemeClr val="tx1"/>
                </a:solidFill>
              </a:rPr>
              <a:t>1997</a:t>
            </a:r>
            <a:r>
              <a:rPr lang="it-IT" sz="1600" dirty="0">
                <a:solidFill>
                  <a:schemeClr val="tx1"/>
                </a:solidFill>
              </a:rPr>
              <a:t>, Paul </a:t>
            </a:r>
            <a:r>
              <a:rPr lang="it-IT" sz="1600" dirty="0" err="1">
                <a:solidFill>
                  <a:schemeClr val="tx1"/>
                </a:solidFill>
              </a:rPr>
              <a:t>Gilster</a:t>
            </a:r>
            <a:r>
              <a:rPr lang="it-IT" sz="1600" dirty="0">
                <a:solidFill>
                  <a:schemeClr val="tx1"/>
                </a:solidFill>
              </a:rPr>
              <a:t> , Digital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</a:p>
          <a:p>
            <a:r>
              <a:rPr lang="it-IT" sz="1600" dirty="0">
                <a:solidFill>
                  <a:schemeClr val="tx1"/>
                </a:solidFill>
              </a:rPr>
              <a:t>Paul </a:t>
            </a:r>
            <a:r>
              <a:rPr lang="it-IT" sz="1600" dirty="0" err="1">
                <a:solidFill>
                  <a:schemeClr val="tx1"/>
                </a:solidFill>
              </a:rPr>
              <a:t>Gilster</a:t>
            </a:r>
            <a:r>
              <a:rPr lang="it-IT" sz="1600" dirty="0">
                <a:solidFill>
                  <a:schemeClr val="tx1"/>
                </a:solidFill>
              </a:rPr>
              <a:t> parla dell’“abilità  di usare e comprendere l’informazione in rete” . Il contesto è riferito all’informazione che non è più solo testuale, ma fruibile nei molteplici formati  elaborati da uno strumento tecnologico, da un computer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---------</a:t>
            </a:r>
          </a:p>
          <a:p>
            <a:r>
              <a:rPr lang="it-IT" sz="1600" dirty="0" err="1">
                <a:solidFill>
                  <a:schemeClr val="tx1"/>
                </a:solidFill>
              </a:rPr>
              <a:t>Gilster</a:t>
            </a:r>
            <a:r>
              <a:rPr lang="it-IT" sz="1600" dirty="0">
                <a:solidFill>
                  <a:schemeClr val="tx1"/>
                </a:solidFill>
              </a:rPr>
              <a:t>, P. (1997). </a:t>
            </a:r>
            <a:r>
              <a:rPr lang="it-IT" sz="1600" i="1" dirty="0">
                <a:solidFill>
                  <a:schemeClr val="tx1"/>
                </a:solidFill>
              </a:rPr>
              <a:t>Digital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. New York: </a:t>
            </a:r>
            <a:r>
              <a:rPr lang="it-IT" sz="1600" dirty="0" err="1">
                <a:solidFill>
                  <a:schemeClr val="tx1"/>
                </a:solidFill>
              </a:rPr>
              <a:t>Wiley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Ballestra</a:t>
            </a:r>
            <a:r>
              <a:rPr lang="it-IT" sz="1600" dirty="0">
                <a:solidFill>
                  <a:schemeClr val="tx1"/>
                </a:solidFill>
              </a:rPr>
              <a:t>, L. (2011). </a:t>
            </a:r>
            <a:r>
              <a:rPr lang="it-IT" sz="1600" i="1" dirty="0">
                <a:solidFill>
                  <a:schemeClr val="tx1"/>
                </a:solidFill>
              </a:rPr>
              <a:t>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in Biblioteca</a:t>
            </a:r>
            <a:r>
              <a:rPr lang="it-IT" sz="1600" dirty="0">
                <a:solidFill>
                  <a:schemeClr val="tx1"/>
                </a:solidFill>
              </a:rPr>
              <a:t>. Milano: </a:t>
            </a:r>
            <a:r>
              <a:rPr lang="it-IT" sz="1600" dirty="0" smtClean="0">
                <a:solidFill>
                  <a:schemeClr val="tx1"/>
                </a:solidFill>
              </a:rPr>
              <a:t>Bibliografica.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3"/>
            <a:ext cx="1600303" cy="6448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235848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60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18456" y="1134256"/>
            <a:ext cx="8605092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Duemila, </a:t>
            </a:r>
            <a:r>
              <a:rPr lang="it-IT" sz="1600" dirty="0" smtClean="0">
                <a:solidFill>
                  <a:schemeClr val="tx1"/>
                </a:solidFill>
              </a:rPr>
              <a:t>Digital divide – Information divide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Sorge un problema nuovo, tecnologico: occorrono le competenze tecniche per reperire le informazioni e si parla sempre più di </a:t>
            </a:r>
            <a:r>
              <a:rPr lang="it-IT" sz="1600" dirty="0" err="1" smtClean="0">
                <a:solidFill>
                  <a:schemeClr val="tx1"/>
                </a:solidFill>
              </a:rPr>
              <a:t>technical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skills</a:t>
            </a:r>
            <a:r>
              <a:rPr lang="it-IT" sz="1600" dirty="0" smtClean="0">
                <a:solidFill>
                  <a:schemeClr val="tx1"/>
                </a:solidFill>
              </a:rPr>
              <a:t> o </a:t>
            </a:r>
            <a:r>
              <a:rPr lang="it-IT" sz="1600" dirty="0" err="1" smtClean="0">
                <a:solidFill>
                  <a:schemeClr val="tx1"/>
                </a:solidFill>
              </a:rPr>
              <a:t>competences</a:t>
            </a:r>
            <a:r>
              <a:rPr lang="it-IT" sz="1600" dirty="0" smtClean="0">
                <a:solidFill>
                  <a:schemeClr val="tx1"/>
                </a:solidFill>
              </a:rPr>
              <a:t> e meno di information o </a:t>
            </a:r>
            <a:r>
              <a:rPr lang="it-IT" sz="1600" dirty="0" err="1" smtClean="0">
                <a:solidFill>
                  <a:schemeClr val="tx1"/>
                </a:solidFill>
              </a:rPr>
              <a:t>knowledge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Si moltiplicano le iniziative dedicate all’apprendimento delle competenze sull’utilizzo del pc (patenti europee) , sull’uso del pc a scuola, a discapito della parallela necessità di sapere come accedere e strutturare il percorso dedicato alle competenze informative.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Manca una politica chiara e costante dedicata alla “cultura dell’informazione” .</a:t>
            </a:r>
            <a:endParaRPr lang="it-IT" sz="1600" dirty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--------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Ballestra</a:t>
            </a:r>
            <a:r>
              <a:rPr lang="it-IT" sz="1600" dirty="0">
                <a:solidFill>
                  <a:schemeClr val="tx1"/>
                </a:solidFill>
              </a:rPr>
              <a:t>, L. (2011). </a:t>
            </a:r>
            <a:r>
              <a:rPr lang="it-IT" sz="1600" i="1" dirty="0">
                <a:solidFill>
                  <a:schemeClr val="tx1"/>
                </a:solidFill>
              </a:rPr>
              <a:t>Information </a:t>
            </a:r>
            <a:r>
              <a:rPr lang="it-IT" sz="1600" i="1" dirty="0" err="1">
                <a:solidFill>
                  <a:schemeClr val="tx1"/>
                </a:solidFill>
              </a:rPr>
              <a:t>literacy</a:t>
            </a:r>
            <a:r>
              <a:rPr lang="it-IT" sz="1600" i="1" dirty="0">
                <a:solidFill>
                  <a:schemeClr val="tx1"/>
                </a:solidFill>
              </a:rPr>
              <a:t> in Biblioteca</a:t>
            </a:r>
            <a:r>
              <a:rPr lang="it-IT" sz="1600" dirty="0">
                <a:solidFill>
                  <a:schemeClr val="tx1"/>
                </a:solidFill>
              </a:rPr>
              <a:t>. Milano: </a:t>
            </a:r>
            <a:r>
              <a:rPr lang="it-IT" sz="1600" dirty="0" smtClean="0">
                <a:solidFill>
                  <a:schemeClr val="tx1"/>
                </a:solidFill>
              </a:rPr>
              <a:t>Bibliografica.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237313"/>
            <a:ext cx="1600303" cy="6448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235848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83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18455" y="1052736"/>
            <a:ext cx="8436835" cy="3539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2000</a:t>
            </a:r>
            <a:r>
              <a:rPr lang="it-IT" sz="1600" dirty="0" smtClean="0">
                <a:solidFill>
                  <a:schemeClr val="tx1"/>
                </a:solidFill>
              </a:rPr>
              <a:t>, ALA, American Library </a:t>
            </a:r>
            <a:r>
              <a:rPr lang="it-IT" sz="1600" dirty="0" err="1" smtClean="0">
                <a:solidFill>
                  <a:schemeClr val="tx1"/>
                </a:solidFill>
              </a:rPr>
              <a:t>Association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competency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standards</a:t>
            </a:r>
            <a:r>
              <a:rPr lang="it-IT" sz="1600" dirty="0" smtClean="0">
                <a:solidFill>
                  <a:schemeClr val="tx1"/>
                </a:solidFill>
              </a:rPr>
              <a:t> for </a:t>
            </a:r>
            <a:r>
              <a:rPr lang="it-IT" sz="1600" dirty="0" err="1" smtClean="0">
                <a:solidFill>
                  <a:schemeClr val="tx1"/>
                </a:solidFill>
              </a:rPr>
              <a:t>higher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education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1600" dirty="0">
                <a:solidFill>
                  <a:schemeClr val="tx1"/>
                </a:solidFill>
              </a:rPr>
              <a:t>I</a:t>
            </a:r>
            <a:r>
              <a:rPr lang="it-IT" sz="1600" dirty="0" smtClean="0">
                <a:solidFill>
                  <a:schemeClr val="tx1"/>
                </a:solidFill>
              </a:rPr>
              <a:t>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= modello lineare che conferisce abilità  e genera risultati misurabili.</a:t>
            </a: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pPr fontAlgn="base"/>
            <a:r>
              <a:rPr lang="it-IT" sz="1600" b="1" dirty="0" smtClean="0">
                <a:solidFill>
                  <a:schemeClr val="tx1"/>
                </a:solidFill>
              </a:rPr>
              <a:t>2001, </a:t>
            </a:r>
            <a:r>
              <a:rPr lang="it-IT" sz="1600" dirty="0" smtClean="0">
                <a:solidFill>
                  <a:schemeClr val="tx1"/>
                </a:solidFill>
              </a:rPr>
              <a:t>ACRL, 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Instruction</a:t>
            </a:r>
            <a:endParaRPr lang="it-IT" sz="1600" dirty="0" smtClean="0">
              <a:solidFill>
                <a:schemeClr val="tx1"/>
              </a:solidFill>
            </a:endParaRPr>
          </a:p>
          <a:p>
            <a:pPr fontAlgn="base"/>
            <a:r>
              <a:rPr lang="it-IT" sz="1600" dirty="0" err="1" smtClean="0">
                <a:solidFill>
                  <a:schemeClr val="tx1"/>
                </a:solidFill>
              </a:rPr>
              <a:t>Objectives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for 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Instruction</a:t>
            </a:r>
            <a:r>
              <a:rPr lang="it-IT" sz="1600" dirty="0">
                <a:solidFill>
                  <a:schemeClr val="tx1"/>
                </a:solidFill>
              </a:rPr>
              <a:t>: A Model Statement for </a:t>
            </a:r>
            <a:r>
              <a:rPr lang="it-IT" sz="1600" dirty="0" err="1">
                <a:solidFill>
                  <a:schemeClr val="tx1"/>
                </a:solidFill>
              </a:rPr>
              <a:t>Academic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err="1">
                <a:solidFill>
                  <a:schemeClr val="tx1"/>
                </a:solidFill>
              </a:rPr>
              <a:t>Librarians</a:t>
            </a:r>
            <a:endParaRPr lang="it-IT" sz="1600" dirty="0">
              <a:solidFill>
                <a:schemeClr val="tx1"/>
              </a:solidFill>
            </a:endParaRPr>
          </a:p>
          <a:p>
            <a:pPr fontAlgn="base"/>
            <a:r>
              <a:rPr lang="it-IT" sz="1600" dirty="0" err="1">
                <a:solidFill>
                  <a:schemeClr val="tx1"/>
                </a:solidFill>
              </a:rPr>
              <a:t>Approved</a:t>
            </a:r>
            <a:r>
              <a:rPr lang="it-IT" sz="1600" dirty="0">
                <a:solidFill>
                  <a:schemeClr val="tx1"/>
                </a:solidFill>
              </a:rPr>
              <a:t> by the ACRL Board </a:t>
            </a:r>
            <a:r>
              <a:rPr lang="it-IT" sz="1600" dirty="0" err="1">
                <a:solidFill>
                  <a:schemeClr val="tx1"/>
                </a:solidFill>
              </a:rPr>
              <a:t>Jan</a:t>
            </a:r>
            <a:r>
              <a:rPr lang="it-IT" sz="1600" dirty="0">
                <a:solidFill>
                  <a:schemeClr val="tx1"/>
                </a:solidFill>
              </a:rPr>
              <a:t>. 2001. 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www.ala.org/acrl/standards/objectivesinformation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-------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ACRL. (2000). </a:t>
            </a:r>
            <a:r>
              <a:rPr lang="it-IT" sz="1600" i="1" dirty="0" smtClean="0">
                <a:solidFill>
                  <a:schemeClr val="tx1"/>
                </a:solidFill>
              </a:rPr>
              <a:t>Information </a:t>
            </a:r>
            <a:r>
              <a:rPr lang="it-IT" sz="1600" i="1" dirty="0" err="1" smtClean="0">
                <a:solidFill>
                  <a:schemeClr val="tx1"/>
                </a:solidFill>
              </a:rPr>
              <a:t>literacy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competency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standards</a:t>
            </a:r>
            <a:r>
              <a:rPr lang="it-IT" sz="1600" i="1" dirty="0" smtClean="0">
                <a:solidFill>
                  <a:schemeClr val="tx1"/>
                </a:solidFill>
              </a:rPr>
              <a:t> for </a:t>
            </a:r>
            <a:r>
              <a:rPr lang="it-IT" sz="1600" i="1" dirty="0" err="1" smtClean="0">
                <a:solidFill>
                  <a:schemeClr val="tx1"/>
                </a:solidFill>
              </a:rPr>
              <a:t>higher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err="1" smtClean="0">
                <a:solidFill>
                  <a:schemeClr val="tx1"/>
                </a:solidFill>
              </a:rPr>
              <a:t>education</a:t>
            </a:r>
            <a:r>
              <a:rPr lang="it-IT" sz="1600" dirty="0" smtClean="0">
                <a:solidFill>
                  <a:schemeClr val="tx1"/>
                </a:solidFill>
              </a:rPr>
              <a:t>. ALA. (</a:t>
            </a:r>
            <a:r>
              <a:rPr lang="it-IT" sz="1600" dirty="0" err="1" smtClean="0">
                <a:solidFill>
                  <a:schemeClr val="tx1"/>
                </a:solidFill>
              </a:rPr>
              <a:t>Trad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dirty="0" err="1" smtClean="0">
                <a:solidFill>
                  <a:schemeClr val="tx1"/>
                </a:solidFill>
              </a:rPr>
              <a:t>it</a:t>
            </a:r>
            <a:r>
              <a:rPr lang="it-IT" sz="1600" dirty="0" smtClean="0">
                <a:solidFill>
                  <a:schemeClr val="tx1"/>
                </a:solidFill>
              </a:rPr>
              <a:t>.: </a:t>
            </a:r>
            <a:r>
              <a:rPr lang="it-IT" sz="1600" i="1" dirty="0" smtClean="0">
                <a:solidFill>
                  <a:schemeClr val="tx1"/>
                </a:solidFill>
              </a:rPr>
              <a:t>Standard sulla competenza informativa per gli studi universitari</a:t>
            </a:r>
            <a:r>
              <a:rPr lang="it-IT" sz="1600" dirty="0" smtClean="0">
                <a:solidFill>
                  <a:schemeClr val="tx1"/>
                </a:solidFill>
              </a:rPr>
              <a:t>,</a:t>
            </a:r>
            <a:r>
              <a:rPr lang="it-IT" sz="1600" i="1" dirty="0" smtClean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</a:rPr>
              <a:t>a cura di Alina </a:t>
            </a:r>
            <a:r>
              <a:rPr lang="it-IT" sz="1600" dirty="0" err="1" smtClean="0">
                <a:solidFill>
                  <a:schemeClr val="tx1"/>
                </a:solidFill>
              </a:rPr>
              <a:t>Renditiso</a:t>
            </a:r>
            <a:r>
              <a:rPr lang="it-IT" sz="1600" dirty="0" smtClean="0">
                <a:solidFill>
                  <a:schemeClr val="tx1"/>
                </a:solidFill>
              </a:rPr>
              <a:t> e Alberto Scarinci, con la collaborazione di Cinzia </a:t>
            </a:r>
            <a:r>
              <a:rPr lang="it-IT" sz="1600" dirty="0" err="1" smtClean="0">
                <a:solidFill>
                  <a:schemeClr val="tx1"/>
                </a:solidFill>
              </a:rPr>
              <a:t>Bucchioni</a:t>
            </a:r>
            <a:r>
              <a:rPr lang="it-IT" sz="1600" dirty="0" smtClean="0">
                <a:solidFill>
                  <a:schemeClr val="tx1"/>
                </a:solidFill>
              </a:rPr>
              <a:t> e Serafina Spinelli). </a:t>
            </a:r>
            <a:r>
              <a:rPr lang="it-IT" sz="1600" dirty="0" smtClean="0">
                <a:solidFill>
                  <a:schemeClr val="tx1"/>
                </a:solidFill>
                <a:hlinkClick r:id="rId2"/>
              </a:rPr>
              <a:t>http://www.aib.it/aib/commiss/cnur/tracrl.htm3</a:t>
            </a:r>
            <a:r>
              <a:rPr lang="it-IT" sz="1600" dirty="0" smtClean="0">
                <a:solidFill>
                  <a:schemeClr val="tx1"/>
                </a:solidFill>
              </a:rPr>
              <a:t>.</a:t>
            </a:r>
            <a:endParaRPr lang="it-IT" dirty="0" smtClean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62873" y="251305"/>
            <a:ext cx="6992418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5" y="251305"/>
            <a:ext cx="1438186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269454" y="1268760"/>
            <a:ext cx="8605092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chemeClr val="tx1"/>
                </a:solidFill>
              </a:rPr>
              <a:t>2001, </a:t>
            </a:r>
            <a:r>
              <a:rPr lang="it-IT" sz="1600" dirty="0" smtClean="0">
                <a:solidFill>
                  <a:schemeClr val="tx1"/>
                </a:solidFill>
              </a:rPr>
              <a:t>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, EU</a:t>
            </a:r>
          </a:p>
          <a:p>
            <a:r>
              <a:rPr lang="it-IT" sz="1600" dirty="0" smtClean="0">
                <a:solidFill>
                  <a:schemeClr val="tx1"/>
                </a:solidFill>
              </a:rPr>
              <a:t>Carla </a:t>
            </a:r>
            <a:r>
              <a:rPr lang="it-IT" sz="1600" dirty="0" err="1" smtClean="0">
                <a:solidFill>
                  <a:schemeClr val="tx1"/>
                </a:solidFill>
              </a:rPr>
              <a:t>Basili</a:t>
            </a:r>
            <a:r>
              <a:rPr lang="it-IT" sz="1600" dirty="0" smtClean="0">
                <a:solidFill>
                  <a:schemeClr val="tx1"/>
                </a:solidFill>
              </a:rPr>
              <a:t> (CNR)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Network europeo sull’information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, best </a:t>
            </a:r>
            <a:r>
              <a:rPr lang="it-IT" sz="1600" dirty="0" err="1">
                <a:solidFill>
                  <a:schemeClr val="tx1"/>
                </a:solidFill>
              </a:rPr>
              <a:t>practices</a:t>
            </a:r>
            <a:r>
              <a:rPr lang="it-IT" sz="1600" dirty="0">
                <a:solidFill>
                  <a:schemeClr val="tx1"/>
                </a:solidFill>
              </a:rPr>
              <a:t> dedicate all’informazione, allo scambio della cultura dell’Information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per la conoscenza nell’</a:t>
            </a:r>
            <a:r>
              <a:rPr lang="it-IT" sz="1600" dirty="0" err="1">
                <a:solidFill>
                  <a:schemeClr val="tx1"/>
                </a:solidFill>
              </a:rPr>
              <a:t>ambioto</a:t>
            </a:r>
            <a:r>
              <a:rPr lang="it-IT" sz="1600" dirty="0">
                <a:solidFill>
                  <a:schemeClr val="tx1"/>
                </a:solidFill>
              </a:rPr>
              <a:t> della ricerca e delle organizzazioni</a:t>
            </a:r>
          </a:p>
          <a:p>
            <a:r>
              <a:rPr lang="it-IT" sz="1600" dirty="0">
                <a:solidFill>
                  <a:schemeClr val="tx1"/>
                </a:solidFill>
                <a:hlinkClick r:id="rId3"/>
              </a:rPr>
              <a:t>http://enil.ceris.cnr.it/Basili/EnIL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/</a:t>
            </a:r>
            <a:endParaRPr lang="it-IT" sz="1600" dirty="0" smtClean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  <a:hlinkClick r:id="rId4"/>
              </a:rPr>
              <a:t>The </a:t>
            </a:r>
            <a:r>
              <a:rPr lang="it-IT" sz="1600" dirty="0">
                <a:solidFill>
                  <a:schemeClr val="tx1"/>
                </a:solidFill>
                <a:hlinkClick r:id="rId4"/>
              </a:rPr>
              <a:t>European Observatory on IL Policies and Research</a:t>
            </a:r>
            <a:r>
              <a:rPr lang="it-IT" sz="1600" dirty="0">
                <a:solidFill>
                  <a:schemeClr val="tx1"/>
                </a:solidFill>
              </a:rPr>
              <a:t> </a:t>
            </a:r>
            <a:r>
              <a:rPr lang="it-IT" sz="1600" dirty="0" smtClean="0">
                <a:solidFill>
                  <a:schemeClr val="tx1"/>
                </a:solidFill>
              </a:rPr>
              <a:t>portale alle iniziative europee, prevalentemente politiche e ricerche, dedicate all’Information </a:t>
            </a:r>
            <a:r>
              <a:rPr lang="it-IT" sz="1600" dirty="0" err="1" smtClean="0">
                <a:solidFill>
                  <a:schemeClr val="tx1"/>
                </a:solidFill>
              </a:rPr>
              <a:t>Literacy</a:t>
            </a:r>
            <a:r>
              <a:rPr lang="it-IT" sz="1600" dirty="0" smtClean="0">
                <a:solidFill>
                  <a:schemeClr val="tx1"/>
                </a:solidFill>
              </a:rPr>
              <a:t>, con un’attenzione speciali sul contesto dell’Educazione secondaria e universitaria.</a:t>
            </a:r>
          </a:p>
          <a:p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7" y="305873"/>
            <a:ext cx="1600303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3229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305760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88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hlinkClick r:id="rId2"/>
          </p:cNvPr>
          <p:cNvSpPr/>
          <p:nvPr/>
        </p:nvSpPr>
        <p:spPr>
          <a:xfrm>
            <a:off x="318456" y="1124744"/>
            <a:ext cx="8605092" cy="23083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</a:rPr>
              <a:t>2003, </a:t>
            </a:r>
            <a:r>
              <a:rPr lang="it-IT" sz="1600" dirty="0">
                <a:solidFill>
                  <a:schemeClr val="tx1"/>
                </a:solidFill>
              </a:rPr>
              <a:t>EU Commissione</a:t>
            </a:r>
          </a:p>
          <a:p>
            <a:r>
              <a:rPr lang="it-IT" sz="1600" dirty="0">
                <a:solidFill>
                  <a:schemeClr val="tx1"/>
                </a:solidFill>
              </a:rPr>
              <a:t>Digital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endParaRPr lang="it-IT" sz="1600" dirty="0">
              <a:solidFill>
                <a:schemeClr val="tx1"/>
              </a:solidFill>
            </a:endParaRP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Promozione della cultura dell’information </a:t>
            </a:r>
            <a:r>
              <a:rPr lang="it-IT" sz="1600" dirty="0" err="1">
                <a:solidFill>
                  <a:schemeClr val="tx1"/>
                </a:solidFill>
              </a:rPr>
              <a:t>literacy</a:t>
            </a:r>
            <a:r>
              <a:rPr lang="it-IT" sz="1600" dirty="0">
                <a:solidFill>
                  <a:schemeClr val="tx1"/>
                </a:solidFill>
              </a:rPr>
              <a:t> legata allo </a:t>
            </a:r>
            <a:r>
              <a:rPr lang="it-IT" sz="1600" dirty="0" smtClean="0">
                <a:solidFill>
                  <a:schemeClr val="tx1"/>
                </a:solidFill>
              </a:rPr>
              <a:t>sviluppo dei cittadini</a:t>
            </a:r>
            <a:r>
              <a:rPr lang="it-IT" sz="1600" dirty="0">
                <a:solidFill>
                  <a:schemeClr val="tx1"/>
                </a:solidFill>
              </a:rPr>
              <a:t>, inteso come </a:t>
            </a:r>
            <a:endParaRPr lang="it-IT" sz="1600" dirty="0" smtClean="0">
              <a:solidFill>
                <a:schemeClr val="tx1"/>
              </a:solidFill>
            </a:endParaRPr>
          </a:p>
          <a:p>
            <a:r>
              <a:rPr lang="it-IT" sz="1600" dirty="0" smtClean="0">
                <a:solidFill>
                  <a:schemeClr val="tx1"/>
                </a:solidFill>
              </a:rPr>
              <a:t>e-</a:t>
            </a:r>
            <a:r>
              <a:rPr lang="it-IT" sz="1600" dirty="0" err="1" smtClean="0">
                <a:solidFill>
                  <a:schemeClr val="tx1"/>
                </a:solidFill>
              </a:rPr>
              <a:t>citizenship</a:t>
            </a:r>
            <a:r>
              <a:rPr lang="it-IT" sz="1600" dirty="0">
                <a:solidFill>
                  <a:schemeClr val="tx1"/>
                </a:solidFill>
              </a:rPr>
              <a:t>: i cittadini che partecipano alla creazione dei contenuti e delle risorse informative.</a:t>
            </a:r>
          </a:p>
          <a:p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>
                <a:solidFill>
                  <a:schemeClr val="tx1"/>
                </a:solidFill>
              </a:rPr>
              <a:t>Commissione </a:t>
            </a:r>
            <a:r>
              <a:rPr lang="it-IT" sz="1600" dirty="0" smtClean="0">
                <a:solidFill>
                  <a:schemeClr val="tx1"/>
                </a:solidFill>
              </a:rPr>
              <a:t>europea. (2003). </a:t>
            </a:r>
            <a:r>
              <a:rPr lang="it-IT" sz="1600" i="1" dirty="0" err="1">
                <a:solidFill>
                  <a:schemeClr val="tx1"/>
                </a:solidFill>
              </a:rPr>
              <a:t>eLearning</a:t>
            </a:r>
            <a:r>
              <a:rPr lang="it-IT" sz="1600" i="1" dirty="0">
                <a:solidFill>
                  <a:schemeClr val="tx1"/>
                </a:solidFill>
              </a:rPr>
              <a:t>. </a:t>
            </a:r>
            <a:r>
              <a:rPr lang="it-IT" sz="1600" i="1" dirty="0" err="1">
                <a:solidFill>
                  <a:schemeClr val="tx1"/>
                </a:solidFill>
              </a:rPr>
              <a:t>Better</a:t>
            </a:r>
            <a:r>
              <a:rPr lang="it-IT" sz="1600" i="1" dirty="0">
                <a:solidFill>
                  <a:schemeClr val="tx1"/>
                </a:solidFill>
              </a:rPr>
              <a:t> </a:t>
            </a:r>
            <a:r>
              <a:rPr lang="it-IT" sz="1600" i="1" dirty="0" err="1">
                <a:solidFill>
                  <a:schemeClr val="tx1"/>
                </a:solidFill>
              </a:rPr>
              <a:t>eLearning</a:t>
            </a:r>
            <a:r>
              <a:rPr lang="it-IT" sz="1600" i="1" dirty="0">
                <a:solidFill>
                  <a:schemeClr val="tx1"/>
                </a:solidFill>
              </a:rPr>
              <a:t> for </a:t>
            </a:r>
            <a:r>
              <a:rPr lang="it-IT" sz="1600" i="1" dirty="0" smtClean="0">
                <a:solidFill>
                  <a:schemeClr val="tx1"/>
                </a:solidFill>
              </a:rPr>
              <a:t>Europe</a:t>
            </a:r>
            <a:r>
              <a:rPr lang="it-IT" sz="1600" dirty="0" smtClean="0">
                <a:solidFill>
                  <a:schemeClr val="tx1"/>
                </a:solidFill>
              </a:rPr>
              <a:t>. 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it-IT" sz="1600" dirty="0">
                <a:solidFill>
                  <a:schemeClr val="tx1"/>
                </a:solidFill>
                <a:hlinkClick r:id="rId3"/>
              </a:rPr>
              <a:t>://publications.europa.eu/en/publication-detail/-/</a:t>
            </a:r>
            <a:r>
              <a:rPr lang="it-IT" sz="1600" dirty="0" smtClean="0">
                <a:solidFill>
                  <a:schemeClr val="tx1"/>
                </a:solidFill>
                <a:hlinkClick r:id="rId3"/>
              </a:rPr>
              <a:t>publication/6d5fe35f-b3ce-4636-ad5f-a445d663b9d5</a:t>
            </a: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6" y="237313"/>
            <a:ext cx="1600305" cy="684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25548" y="237313"/>
            <a:ext cx="6998000" cy="646331"/>
          </a:xfrm>
          <a:prstGeom prst="rect">
            <a:avLst/>
          </a:prstGeom>
          <a:noFill/>
          <a:ln>
            <a:solidFill>
              <a:srgbClr val="00B050"/>
            </a:solidFill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chemeClr val="tx1"/>
                </a:solidFill>
              </a:rPr>
              <a:t>L’information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literacy </a:t>
            </a:r>
            <a:r>
              <a:rPr lang="en-US" sz="2000" b="1" dirty="0" err="1" smtClean="0">
                <a:solidFill>
                  <a:schemeClr val="tx1"/>
                </a:solidFill>
              </a:rPr>
              <a:t>nella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digital library: </a:t>
            </a:r>
            <a:r>
              <a:rPr lang="en-US" sz="2000" b="1" dirty="0" err="1" smtClean="0">
                <a:solidFill>
                  <a:schemeClr val="tx1"/>
                </a:solidFill>
              </a:rPr>
              <a:t>azioni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 </a:t>
            </a:r>
            <a:r>
              <a:rPr lang="en-US" sz="2000" b="1" dirty="0" err="1" smtClean="0">
                <a:solidFill>
                  <a:schemeClr val="tx1"/>
                </a:solidFill>
              </a:rPr>
              <a:t>prospettive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AIB </a:t>
            </a:r>
            <a:r>
              <a:rPr kumimoji="0" lang="en-US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Sardegna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Biblioteca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comunale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di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Tramatza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, 24 </a:t>
            </a:r>
            <a:r>
              <a:rPr kumimoji="0" lang="en-US" sz="16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febbraio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Ruehl" pitchFamily="34" charset="-79"/>
                <a:cs typeface="FrankRuehl" pitchFamily="34" charset="-79"/>
              </a:rPr>
              <a:t> 2018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Ruehl" pitchFamily="34" charset="-79"/>
              <a:cs typeface="FrankRuehl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09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4633</Words>
  <Application>Microsoft Macintosh PowerPoint</Application>
  <PresentationFormat>Presentazione su schermo (4:3)</PresentationFormat>
  <Paragraphs>614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4" baseType="lpstr">
      <vt:lpstr>Baghdad</vt:lpstr>
      <vt:lpstr>Calibri</vt:lpstr>
      <vt:lpstr>FrankRuehl</vt:lpstr>
      <vt:lpstr>Times New Roman</vt:lpstr>
      <vt:lpstr>Wingdings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Carla</dc:creator>
  <cp:lastModifiedBy>Carla Colombati</cp:lastModifiedBy>
  <cp:revision>215</cp:revision>
  <cp:lastPrinted>2018-03-07T18:44:11Z</cp:lastPrinted>
  <dcterms:created xsi:type="dcterms:W3CDTF">2016-01-27T04:06:38Z</dcterms:created>
  <dcterms:modified xsi:type="dcterms:W3CDTF">2018-03-07T18:47:53Z</dcterms:modified>
</cp:coreProperties>
</file>